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408" r:id="rId3"/>
    <p:sldId id="390" r:id="rId4"/>
    <p:sldId id="427" r:id="rId5"/>
    <p:sldId id="392" r:id="rId6"/>
    <p:sldId id="431" r:id="rId7"/>
    <p:sldId id="452" r:id="rId8"/>
    <p:sldId id="453" r:id="rId9"/>
    <p:sldId id="468" r:id="rId10"/>
    <p:sldId id="393" r:id="rId11"/>
    <p:sldId id="469" r:id="rId12"/>
    <p:sldId id="456" r:id="rId13"/>
    <p:sldId id="458" r:id="rId14"/>
    <p:sldId id="457" r:id="rId15"/>
    <p:sldId id="467" r:id="rId16"/>
    <p:sldId id="470" r:id="rId17"/>
    <p:sldId id="460" r:id="rId18"/>
    <p:sldId id="462" r:id="rId19"/>
    <p:sldId id="446" r:id="rId20"/>
    <p:sldId id="409" r:id="rId21"/>
    <p:sldId id="465" r:id="rId22"/>
    <p:sldId id="466" r:id="rId23"/>
    <p:sldId id="375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C24B85A-8732-7645-9115-DDF0A5D69379}">
          <p14:sldIdLst>
            <p14:sldId id="256"/>
            <p14:sldId id="408"/>
            <p14:sldId id="390"/>
            <p14:sldId id="427"/>
            <p14:sldId id="392"/>
            <p14:sldId id="431"/>
            <p14:sldId id="452"/>
            <p14:sldId id="453"/>
            <p14:sldId id="468"/>
            <p14:sldId id="393"/>
            <p14:sldId id="469"/>
            <p14:sldId id="456"/>
            <p14:sldId id="458"/>
            <p14:sldId id="457"/>
            <p14:sldId id="467"/>
            <p14:sldId id="470"/>
            <p14:sldId id="460"/>
            <p14:sldId id="462"/>
            <p14:sldId id="446"/>
            <p14:sldId id="409"/>
            <p14:sldId id="465"/>
            <p14:sldId id="466"/>
            <p14:sldId id="3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51F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07" autoAdjust="0"/>
    <p:restoredTop sz="68975" autoAdjust="0"/>
  </p:normalViewPr>
  <p:slideViewPr>
    <p:cSldViewPr snapToGrid="0" snapToObjects="1">
      <p:cViewPr varScale="1">
        <p:scale>
          <a:sx n="81" d="100"/>
          <a:sy n="81" d="100"/>
        </p:scale>
        <p:origin x="228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184"/>
    </p:cViewPr>
  </p:outlineViewPr>
  <p:notesTextViewPr>
    <p:cViewPr>
      <p:scale>
        <a:sx n="170" d="100"/>
        <a:sy n="17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8" d="100"/>
          <a:sy n="68" d="100"/>
        </p:scale>
        <p:origin x="402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enyuwen/Desktop/acc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enyuwen/Desktop/TP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SRS</c:v>
                </c:pt>
              </c:strCache>
            </c:strRef>
          </c:tx>
          <c:spPr>
            <a:ln w="5080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40</c:v>
                </c:pt>
                <c:pt idx="3">
                  <c:v>60</c:v>
                </c:pt>
                <c:pt idx="4">
                  <c:v>80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72.879720000000006</c:v>
                </c:pt>
                <c:pt idx="1">
                  <c:v>31.328719999999997</c:v>
                </c:pt>
                <c:pt idx="2">
                  <c:v>15.382979999999998</c:v>
                </c:pt>
                <c:pt idx="3">
                  <c:v>13.310759999999998</c:v>
                </c:pt>
                <c:pt idx="4">
                  <c:v>6.7505800000000002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9AF-AA4D-B93C-4B1E81187392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ApproxIoT</c:v>
                </c:pt>
              </c:strCache>
            </c:strRef>
          </c:tx>
          <c:spPr>
            <a:ln w="508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40</c:v>
                </c:pt>
                <c:pt idx="3">
                  <c:v>60</c:v>
                </c:pt>
                <c:pt idx="4">
                  <c:v>80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2.7799999999999998E-2</c:v>
                </c:pt>
                <c:pt idx="1">
                  <c:v>2.3699999999999999E-2</c:v>
                </c:pt>
                <c:pt idx="2" formatCode="0.00E+00">
                  <c:v>5.7666666666699997E-3</c:v>
                </c:pt>
                <c:pt idx="3" formatCode="0.00E+00">
                  <c:v>4.64E-3</c:v>
                </c:pt>
                <c:pt idx="4" formatCode="0.00E+00">
                  <c:v>2.8400000000000001E-3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9AF-AA4D-B93C-4B1E811873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84682272"/>
        <c:axId val="46670495"/>
      </c:lineChart>
      <c:catAx>
        <c:axId val="19846822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/>
                  <a:t>Sampling</a:t>
                </a:r>
                <a:r>
                  <a:rPr lang="en-US" sz="2000" baseline="0"/>
                  <a:t> fraction(%)</a:t>
                </a:r>
                <a:endParaRPr lang="en-US" sz="20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670495"/>
        <c:crosses val="autoZero"/>
        <c:auto val="1"/>
        <c:lblAlgn val="ctr"/>
        <c:lblOffset val="100"/>
        <c:noMultiLvlLbl val="0"/>
      </c:catAx>
      <c:valAx>
        <c:axId val="466704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/>
                  <a:t>Accuracy</a:t>
                </a:r>
                <a:r>
                  <a:rPr lang="en-US" sz="2000" baseline="0"/>
                  <a:t> loss(%)</a:t>
                </a:r>
                <a:endParaRPr lang="en-US" sz="20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4682272"/>
        <c:crosses val="autoZero"/>
        <c:crossBetween val="between"/>
        <c:majorUnit val="20"/>
      </c:valAx>
      <c:spPr>
        <a:noFill/>
        <a:ln w="19050"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29190545118337591"/>
          <c:y val="8.4986460025830102E-2"/>
          <c:w val="0.42705508779641238"/>
          <c:h val="8.928633920759906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6350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331177805672844"/>
          <c:y val="8.5238839180040715E-2"/>
          <c:w val="0.62970722862540729"/>
          <c:h val="0.72501078978465938"/>
        </c:manualLayout>
      </c:layout>
      <c:lineChart>
        <c:grouping val="standar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Native</c:v>
                </c:pt>
              </c:strCache>
            </c:strRef>
          </c:tx>
          <c:spPr>
            <a:ln w="57150" cap="rnd">
              <a:solidFill>
                <a:schemeClr val="accent2">
                  <a:lumMod val="50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10</c:v>
                </c:pt>
                <c:pt idx="1">
                  <c:v>20</c:v>
                </c:pt>
                <c:pt idx="2">
                  <c:v>40</c:v>
                </c:pt>
                <c:pt idx="3">
                  <c:v>60</c:v>
                </c:pt>
                <c:pt idx="4">
                  <c:v>80</c:v>
                </c:pt>
                <c:pt idx="5">
                  <c:v>90</c:v>
                </c:pt>
                <c:pt idx="6">
                  <c:v>100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11.134</c:v>
                </c:pt>
                <c:pt idx="1">
                  <c:v>11.134</c:v>
                </c:pt>
                <c:pt idx="2">
                  <c:v>11.134</c:v>
                </c:pt>
                <c:pt idx="3">
                  <c:v>11.134</c:v>
                </c:pt>
                <c:pt idx="4">
                  <c:v>11.134</c:v>
                </c:pt>
                <c:pt idx="5">
                  <c:v>11.134</c:v>
                </c:pt>
                <c:pt idx="6">
                  <c:v>11.134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B6F-F841-8732-3F10BCF6E947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SRS</c:v>
                </c:pt>
              </c:strCache>
            </c:strRef>
          </c:tx>
          <c:spPr>
            <a:ln w="571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10</c:v>
                </c:pt>
                <c:pt idx="1">
                  <c:v>20</c:v>
                </c:pt>
                <c:pt idx="2">
                  <c:v>40</c:v>
                </c:pt>
                <c:pt idx="3">
                  <c:v>60</c:v>
                </c:pt>
                <c:pt idx="4">
                  <c:v>80</c:v>
                </c:pt>
                <c:pt idx="5">
                  <c:v>90</c:v>
                </c:pt>
                <c:pt idx="6">
                  <c:v>100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104.604</c:v>
                </c:pt>
                <c:pt idx="1">
                  <c:v>63.716000000000001</c:v>
                </c:pt>
                <c:pt idx="2">
                  <c:v>32.405999999999999</c:v>
                </c:pt>
                <c:pt idx="3">
                  <c:v>20.478999999999999</c:v>
                </c:pt>
                <c:pt idx="4">
                  <c:v>15.895</c:v>
                </c:pt>
                <c:pt idx="5">
                  <c:v>12.547000000000001</c:v>
                </c:pt>
                <c:pt idx="6">
                  <c:v>11.045999999999999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B6F-F841-8732-3F10BCF6E947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ApproxIoT</c:v>
                </c:pt>
              </c:strCache>
            </c:strRef>
          </c:tx>
          <c:spPr>
            <a:ln w="571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10</c:v>
                </c:pt>
                <c:pt idx="1">
                  <c:v>20</c:v>
                </c:pt>
                <c:pt idx="2">
                  <c:v>40</c:v>
                </c:pt>
                <c:pt idx="3">
                  <c:v>60</c:v>
                </c:pt>
                <c:pt idx="4">
                  <c:v>80</c:v>
                </c:pt>
                <c:pt idx="5">
                  <c:v>90</c:v>
                </c:pt>
                <c:pt idx="6">
                  <c:v>100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110.65600000000001</c:v>
                </c:pt>
                <c:pt idx="1">
                  <c:v>66.646000000000001</c:v>
                </c:pt>
                <c:pt idx="2">
                  <c:v>33.317</c:v>
                </c:pt>
                <c:pt idx="3">
                  <c:v>19.704000000000001</c:v>
                </c:pt>
                <c:pt idx="4">
                  <c:v>14.72</c:v>
                </c:pt>
                <c:pt idx="5">
                  <c:v>12.429</c:v>
                </c:pt>
                <c:pt idx="6">
                  <c:v>11.003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B6F-F841-8732-3F10BCF6E9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9456863"/>
        <c:axId val="1718932032"/>
      </c:lineChart>
      <c:catAx>
        <c:axId val="4945686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/>
                  <a:t>Sampling</a:t>
                </a:r>
                <a:r>
                  <a:rPr lang="en-US" sz="2000" baseline="0"/>
                  <a:t> fraction(%)</a:t>
                </a:r>
                <a:endParaRPr lang="en-US" sz="20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8932032"/>
        <c:crosses val="autoZero"/>
        <c:auto val="1"/>
        <c:lblAlgn val="ctr"/>
        <c:lblOffset val="100"/>
        <c:noMultiLvlLbl val="0"/>
      </c:catAx>
      <c:valAx>
        <c:axId val="1718932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/>
                  <a:t> Throughput</a:t>
                </a:r>
                <a:r>
                  <a:rPr lang="en-US" sz="2000" baseline="0" dirty="0"/>
                  <a:t>(k) items/s</a:t>
                </a:r>
                <a:endParaRPr lang="en-US" sz="20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456863"/>
        <c:crosses val="autoZero"/>
        <c:crossBetween val="between"/>
        <c:majorUnit val="40"/>
      </c:valAx>
      <c:spPr>
        <a:noFill/>
        <a:ln w="28575">
          <a:solidFill>
            <a:schemeClr val="tx1"/>
          </a:solidFill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3353662495086665"/>
          <c:y val="0.10270588035220431"/>
          <c:w val="0.46378941762714443"/>
          <c:h val="0.168751181102362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4C8C57-7860-BD43-BE03-D2230F870AA6}" type="datetimeFigureOut">
              <a:rPr lang="en-US" smtClean="0"/>
              <a:t>7/4/18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9D54C9-B812-7C45-989A-CDFECD4C04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036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D54C9-B812-7C45-989A-CDFECD4C0438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6645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D54C9-B812-7C45-989A-CDFECD4C04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533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D54C9-B812-7C45-989A-CDFECD4C04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587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D54C9-B812-7C45-989A-CDFECD4C04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3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D54C9-B812-7C45-989A-CDFECD4C04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808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D54C9-B812-7C45-989A-CDFECD4C04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3465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D54C9-B812-7C45-989A-CDFECD4C043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64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D54C9-B812-7C45-989A-CDFECD4C04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8973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D54C9-B812-7C45-989A-CDFECD4C043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2141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D54C9-B812-7C45-989A-CDFECD4C04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364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D54C9-B812-7C45-989A-CDFECD4C04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998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D54C9-B812-7C45-989A-CDFECD4C04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0107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D54C9-B812-7C45-989A-CDFECD4C04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490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D54C9-B812-7C45-989A-CDFECD4C04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4337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D54C9-B812-7C45-989A-CDFECD4C04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7014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D54C9-B812-7C45-989A-CDFECD4C04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88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GB" altLang="zh-Han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D54C9-B812-7C45-989A-CDFECD4C04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02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D54C9-B812-7C45-989A-CDFECD4C04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46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D54C9-B812-7C45-989A-CDFECD4C04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011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D54C9-B812-7C45-989A-CDFECD4C04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754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D54C9-B812-7C45-989A-CDFECD4C04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176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D54C9-B812-7C45-989A-CDFECD4C04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84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D54C9-B812-7C45-989A-CDFECD4C04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02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1EF66-6E5B-284C-98AD-A01A89787540}" type="datetime1">
              <a:rPr lang="en-GB" smtClean="0"/>
              <a:t>04/07/2018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Status Talk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122-DE14-4344-9394-0850313C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787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2866-8D6F-8940-90B4-2381DA76945D}" type="datetime1">
              <a:rPr lang="en-GB" smtClean="0"/>
              <a:t>04/07/2018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Status Talk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122-DE14-4344-9394-0850313C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003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36D4D-241D-D947-A4EB-4CF89DAD320E}" type="datetime1">
              <a:rPr lang="en-GB" smtClean="0"/>
              <a:t>04/07/2018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Status Talk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122-DE14-4344-9394-0850313C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654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8630"/>
            <a:ext cx="7886700" cy="907620"/>
          </a:xfrm>
        </p:spPr>
        <p:txBody>
          <a:bodyPr>
            <a:noAutofit/>
          </a:bodyPr>
          <a:lstStyle>
            <a:lvl1pPr algn="ctr">
              <a:defRPr sz="50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91992"/>
            <a:ext cx="7886700" cy="4351338"/>
          </a:xfrm>
        </p:spPr>
        <p:txBody>
          <a:bodyPr/>
          <a:lstStyle>
            <a:lvl1pPr>
              <a:defRPr sz="3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2276-2F19-D048-8213-CBB3C1319CAA}" type="datetime1">
              <a:rPr lang="en-GB" smtClean="0"/>
              <a:t>04/07/2018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Status Talk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122-DE14-4344-9394-0850313C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97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B5F3-3831-1C4D-AF69-7D553E80855E}" type="datetime1">
              <a:rPr lang="en-GB" smtClean="0"/>
              <a:t>04/07/2018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Status Talk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122-DE14-4344-9394-0850313C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2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E3290-9F2B-7345-9539-DB192C5F377C}" type="datetime1">
              <a:rPr lang="en-GB" smtClean="0"/>
              <a:t>04/07/2018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Status Talk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122-DE14-4344-9394-0850313C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866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888EE-9535-1F4C-8381-1817D8E2F52C}" type="datetime1">
              <a:rPr lang="en-GB" smtClean="0"/>
              <a:t>04/07/2018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Status Talk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122-DE14-4344-9394-0850313C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49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F76AE-B7BC-F748-AE78-1C2E039544ED}" type="datetime1">
              <a:rPr lang="en-GB" smtClean="0"/>
              <a:t>04/07/2018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Status Talk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122-DE14-4344-9394-0850313C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931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D358-96AC-F140-AFA1-D4ED0565F772}" type="datetime1">
              <a:rPr lang="en-GB" smtClean="0"/>
              <a:t>04/07/2018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Status Talk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122-DE14-4344-9394-0850313C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96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E2CAB-8EDB-EB43-9AFB-FA6D2456FE79}" type="datetime1">
              <a:rPr lang="en-GB" smtClean="0"/>
              <a:t>04/07/2018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Status Talk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122-DE14-4344-9394-0850313C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68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D1CDF-0A3B-894A-9A86-D2F11E9A649E}" type="datetime1">
              <a:rPr lang="en-GB" smtClean="0"/>
              <a:t>04/07/2018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Status Talk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122-DE14-4344-9394-0850313C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77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8629"/>
            <a:ext cx="7886700" cy="6604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32500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88E24-C207-BA48-BDC9-8F04437888E6}" type="datetime1">
              <a:rPr lang="en-GB" smtClean="0"/>
              <a:t>04/07/2018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Status Talk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122-DE14-4344-9394-0850313C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179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0" i="0" kern="1200">
          <a:solidFill>
            <a:schemeClr val="accent5">
              <a:lumMod val="50000"/>
            </a:schemeClr>
          </a:solidFill>
          <a:latin typeface="Candara" charset="0"/>
          <a:ea typeface="Candara" charset="0"/>
          <a:cs typeface="Candar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000" b="0" i="0" kern="1200">
          <a:solidFill>
            <a:schemeClr val="tx1"/>
          </a:solidFill>
          <a:latin typeface="Candara" charset="0"/>
          <a:ea typeface="Candara" charset="0"/>
          <a:cs typeface="Candara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Candara" charset="0"/>
          <a:ea typeface="Candara" charset="0"/>
          <a:cs typeface="Candara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andara" charset="0"/>
          <a:ea typeface="Candara" charset="0"/>
          <a:cs typeface="Candara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andara" charset="0"/>
          <a:ea typeface="Candara" charset="0"/>
          <a:cs typeface="Candara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andara" charset="0"/>
          <a:ea typeface="Candara" charset="0"/>
          <a:cs typeface="Candar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roxiot.github.io/ApproxIoT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25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s://peering.google.com/#/infrastructure" TargetMode="External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4124" y="879059"/>
            <a:ext cx="6605396" cy="2866128"/>
          </a:xfrm>
        </p:spPr>
        <p:txBody>
          <a:bodyPr>
            <a:normAutofit fontScale="90000"/>
          </a:bodyPr>
          <a:lstStyle/>
          <a:p>
            <a:r>
              <a:rPr lang="en-US" sz="6700" b="0" dirty="0" err="1">
                <a:latin typeface="Candara"/>
                <a:cs typeface="Candara"/>
              </a:rPr>
              <a:t>Approx</a:t>
            </a:r>
            <a:r>
              <a:rPr lang="en-US" altLang="zh-Hans" sz="6700" b="0" dirty="0" err="1">
                <a:latin typeface="Candara"/>
                <a:cs typeface="Candara"/>
              </a:rPr>
              <a:t>IoT</a:t>
            </a:r>
            <a:br>
              <a:rPr lang="en-US" sz="4000" dirty="0">
                <a:latin typeface="Candara"/>
                <a:cs typeface="Candara"/>
              </a:rPr>
            </a:br>
            <a:br>
              <a:rPr lang="en-US" sz="4000" dirty="0">
                <a:latin typeface="Candara"/>
                <a:cs typeface="Candara"/>
              </a:rPr>
            </a:br>
            <a:r>
              <a:rPr lang="en-US" sz="4000" dirty="0">
                <a:latin typeface="Candara"/>
                <a:cs typeface="Candara"/>
              </a:rPr>
              <a:t>Approximate Analytics  for Edge Computing</a:t>
            </a:r>
            <a:br>
              <a:rPr lang="en-US" sz="4000" dirty="0">
                <a:latin typeface="Candara"/>
                <a:cs typeface="Candara"/>
              </a:rPr>
            </a:br>
            <a:br>
              <a:rPr lang="en-US" sz="4000" dirty="0">
                <a:latin typeface="Candara"/>
                <a:cs typeface="Candara"/>
              </a:rPr>
            </a:br>
            <a:r>
              <a:rPr lang="en-GB" sz="2000" dirty="0">
                <a:solidFill>
                  <a:schemeClr val="accent5">
                    <a:lumMod val="75000"/>
                  </a:schemeClr>
                </a:solidFill>
                <a:hlinkClick r:id="rId3"/>
              </a:rPr>
              <a:t>https://</a:t>
            </a:r>
            <a:r>
              <a:rPr lang="en-GB" sz="2000" dirty="0" err="1">
                <a:solidFill>
                  <a:schemeClr val="accent5">
                    <a:lumMod val="75000"/>
                  </a:schemeClr>
                </a:solidFill>
                <a:hlinkClick r:id="rId3"/>
              </a:rPr>
              <a:t>ApproxIoT.github.io</a:t>
            </a:r>
            <a:r>
              <a:rPr lang="en-GB" sz="2000" dirty="0">
                <a:solidFill>
                  <a:schemeClr val="accent5">
                    <a:lumMod val="75000"/>
                  </a:schemeClr>
                </a:solidFill>
                <a:hlinkClick r:id="rId3"/>
              </a:rPr>
              <a:t>/</a:t>
            </a:r>
            <a:r>
              <a:rPr lang="en-GB" sz="2000" dirty="0" err="1">
                <a:solidFill>
                  <a:schemeClr val="accent5">
                    <a:lumMod val="75000"/>
                  </a:schemeClr>
                </a:solidFill>
                <a:hlinkClick r:id="rId3"/>
              </a:rPr>
              <a:t>ApproxIoT</a:t>
            </a:r>
            <a:r>
              <a:rPr lang="en-GB" sz="2000" dirty="0">
                <a:solidFill>
                  <a:schemeClr val="accent5">
                    <a:lumMod val="75000"/>
                  </a:schemeClr>
                </a:solidFill>
                <a:hlinkClick r:id="rId3"/>
              </a:rPr>
              <a:t>/</a:t>
            </a:r>
            <a:br>
              <a:rPr lang="en-GB" sz="4000" i="1" dirty="0">
                <a:latin typeface="Helvetica Light" pitchFamily="2" charset="0"/>
              </a:rPr>
            </a:br>
            <a:endParaRPr lang="en-US" sz="2000" b="0" dirty="0">
              <a:solidFill>
                <a:schemeClr val="tx2"/>
              </a:solidFill>
              <a:latin typeface="Candara"/>
              <a:cs typeface="Candar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4349" y="3986928"/>
            <a:ext cx="89049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GB" sz="2400" b="1" u="sng" dirty="0" err="1">
                <a:solidFill>
                  <a:schemeClr val="tx2"/>
                </a:solidFill>
                <a:cs typeface="Candara"/>
              </a:rPr>
              <a:t>Zhenyu</a:t>
            </a:r>
            <a:r>
              <a:rPr lang="en-GB" sz="2400" b="1" u="sng" dirty="0">
                <a:solidFill>
                  <a:schemeClr val="tx2"/>
                </a:solidFill>
                <a:cs typeface="Candara"/>
              </a:rPr>
              <a:t> Wen</a:t>
            </a:r>
            <a:r>
              <a:rPr lang="en-GB" sz="2400" dirty="0">
                <a:solidFill>
                  <a:schemeClr val="tx2"/>
                </a:solidFill>
                <a:cs typeface="Candara"/>
              </a:rPr>
              <a:t>, Do Le Quoc, </a:t>
            </a:r>
          </a:p>
          <a:p>
            <a:pPr lvl="1" algn="ctr"/>
            <a:r>
              <a:rPr lang="en-GB" sz="2400" dirty="0" err="1">
                <a:solidFill>
                  <a:schemeClr val="tx2"/>
                </a:solidFill>
                <a:cs typeface="Candara"/>
              </a:rPr>
              <a:t>Pramod</a:t>
            </a:r>
            <a:r>
              <a:rPr lang="en-GB" sz="2400" dirty="0">
                <a:solidFill>
                  <a:schemeClr val="tx2"/>
                </a:solidFill>
                <a:cs typeface="Candara"/>
              </a:rPr>
              <a:t> </a:t>
            </a:r>
            <a:r>
              <a:rPr lang="en-GB" sz="2400" dirty="0" err="1">
                <a:solidFill>
                  <a:schemeClr val="tx2"/>
                </a:solidFill>
                <a:cs typeface="Candara"/>
              </a:rPr>
              <a:t>Bhatotia</a:t>
            </a:r>
            <a:r>
              <a:rPr lang="en-GB" sz="2400" dirty="0">
                <a:solidFill>
                  <a:schemeClr val="tx2"/>
                </a:solidFill>
                <a:cs typeface="Candara"/>
              </a:rPr>
              <a:t>, </a:t>
            </a:r>
            <a:r>
              <a:rPr lang="en-GB" sz="2400" dirty="0" err="1">
                <a:solidFill>
                  <a:schemeClr val="tx2"/>
                </a:solidFill>
                <a:cs typeface="Candara"/>
              </a:rPr>
              <a:t>Ruichuan</a:t>
            </a:r>
            <a:r>
              <a:rPr lang="en-GB" sz="2400" dirty="0">
                <a:solidFill>
                  <a:schemeClr val="tx2"/>
                </a:solidFill>
                <a:cs typeface="Candara"/>
              </a:rPr>
              <a:t> Chen, </a:t>
            </a:r>
            <a:r>
              <a:rPr lang="en-GB" sz="2400" dirty="0" err="1">
                <a:solidFill>
                  <a:schemeClr val="tx2"/>
                </a:solidFill>
                <a:cs typeface="Candara"/>
              </a:rPr>
              <a:t>Myungjin</a:t>
            </a:r>
            <a:r>
              <a:rPr lang="en-GB" sz="2400" dirty="0">
                <a:solidFill>
                  <a:schemeClr val="tx2"/>
                </a:solidFill>
                <a:cs typeface="Candara"/>
              </a:rPr>
              <a:t> Lee</a:t>
            </a:r>
          </a:p>
          <a:p>
            <a:pPr algn="ctr"/>
            <a:endParaRPr lang="en-US" sz="2400" u="sng" dirty="0">
              <a:solidFill>
                <a:schemeClr val="tx2"/>
              </a:solidFill>
              <a:latin typeface="Candara"/>
              <a:cs typeface="Candara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24720" y="5187257"/>
            <a:ext cx="8228044" cy="920122"/>
            <a:chOff x="781487" y="5042909"/>
            <a:chExt cx="8228044" cy="92012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2120" y="5042909"/>
              <a:ext cx="2677411" cy="78839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07962" y="5284650"/>
              <a:ext cx="1877226" cy="54556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1487" y="5151840"/>
              <a:ext cx="3387436" cy="8111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9513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>
                <a:solidFill>
                  <a:schemeClr val="bg2">
                    <a:lumMod val="90000"/>
                  </a:schemeClr>
                </a:solidFill>
              </a:rPr>
              <a:t>Motivation</a:t>
            </a:r>
          </a:p>
          <a:p>
            <a:r>
              <a:rPr lang="en-US" dirty="0"/>
              <a:t>Design</a:t>
            </a:r>
          </a:p>
          <a:p>
            <a:r>
              <a:rPr lang="en-US" dirty="0"/>
              <a:t>Implementation</a:t>
            </a:r>
          </a:p>
          <a:p>
            <a:r>
              <a:rPr lang="en-US" dirty="0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1725249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8630"/>
            <a:ext cx="7886700" cy="907620"/>
          </a:xfrm>
        </p:spPr>
        <p:txBody>
          <a:bodyPr/>
          <a:lstStyle/>
          <a:p>
            <a:r>
              <a:rPr lang="en-US" dirty="0" err="1"/>
              <a:t>ApproxIoT</a:t>
            </a:r>
            <a:r>
              <a:rPr lang="en-US" dirty="0"/>
              <a:t>: Overview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CA5267-52B7-9C4F-B453-AE9B65A6C585}"/>
              </a:ext>
            </a:extLst>
          </p:cNvPr>
          <p:cNvSpPr/>
          <p:nvPr/>
        </p:nvSpPr>
        <p:spPr>
          <a:xfrm>
            <a:off x="535636" y="2389775"/>
            <a:ext cx="6222974" cy="2712312"/>
          </a:xfrm>
          <a:prstGeom prst="rect">
            <a:avLst/>
          </a:prstGeom>
          <a:ln w="22225">
            <a:solidFill>
              <a:schemeClr val="tx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576D266-8338-E345-AEE3-2CD34729A825}"/>
              </a:ext>
            </a:extLst>
          </p:cNvPr>
          <p:cNvGrpSpPr/>
          <p:nvPr/>
        </p:nvGrpSpPr>
        <p:grpSpPr>
          <a:xfrm>
            <a:off x="12051" y="2712442"/>
            <a:ext cx="457682" cy="2183909"/>
            <a:chOff x="12051" y="2712442"/>
            <a:chExt cx="457682" cy="218390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A8D8C7F-D05C-0D41-890D-A67A8EE10F59}"/>
                </a:ext>
              </a:extLst>
            </p:cNvPr>
            <p:cNvSpPr txBox="1"/>
            <p:nvPr/>
          </p:nvSpPr>
          <p:spPr>
            <a:xfrm>
              <a:off x="12051" y="2712442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</a:t>
              </a:r>
              <a:r>
                <a:rPr lang="en-US" baseline="-25000" dirty="0"/>
                <a:t>1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3CAEECF-57F6-3C42-ADAE-C51814C203B7}"/>
                </a:ext>
              </a:extLst>
            </p:cNvPr>
            <p:cNvSpPr txBox="1"/>
            <p:nvPr/>
          </p:nvSpPr>
          <p:spPr>
            <a:xfrm>
              <a:off x="22362" y="3359698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</a:t>
              </a:r>
              <a:r>
                <a:rPr lang="en-US" baseline="-25000" dirty="0"/>
                <a:t>i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83D0AB-19C2-6046-9085-B70363593AD4}"/>
                </a:ext>
              </a:extLst>
            </p:cNvPr>
            <p:cNvSpPr txBox="1"/>
            <p:nvPr/>
          </p:nvSpPr>
          <p:spPr>
            <a:xfrm>
              <a:off x="22362" y="4527019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</a:t>
              </a:r>
              <a:r>
                <a:rPr lang="en-US" baseline="-25000" dirty="0"/>
                <a:t>n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A7F8861-755E-E248-9447-DF6473318632}"/>
                </a:ext>
              </a:extLst>
            </p:cNvPr>
            <p:cNvSpPr txBox="1"/>
            <p:nvPr/>
          </p:nvSpPr>
          <p:spPr>
            <a:xfrm rot="5400000">
              <a:off x="112385" y="301474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217B0D7-4003-9143-9880-30F8BB7F4FD3}"/>
                </a:ext>
              </a:extLst>
            </p:cNvPr>
            <p:cNvSpPr txBox="1"/>
            <p:nvPr/>
          </p:nvSpPr>
          <p:spPr>
            <a:xfrm>
              <a:off x="37685" y="3883749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</a:t>
              </a:r>
              <a:r>
                <a:rPr lang="en-US" baseline="-25000" dirty="0"/>
                <a:t>m</a:t>
              </a:r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0855D73-8CD5-7A47-9111-E9C9975E0627}"/>
                </a:ext>
              </a:extLst>
            </p:cNvPr>
            <p:cNvSpPr txBox="1"/>
            <p:nvPr/>
          </p:nvSpPr>
          <p:spPr>
            <a:xfrm rot="5400000">
              <a:off x="83917" y="3600522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84C2EC4-A6F6-4242-9971-2C391238BE15}"/>
                </a:ext>
              </a:extLst>
            </p:cNvPr>
            <p:cNvSpPr txBox="1"/>
            <p:nvPr/>
          </p:nvSpPr>
          <p:spPr>
            <a:xfrm rot="5400000">
              <a:off x="98790" y="419466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171783A-16AB-B841-8D02-B7BD8F2183C2}"/>
              </a:ext>
            </a:extLst>
          </p:cNvPr>
          <p:cNvGrpSpPr/>
          <p:nvPr/>
        </p:nvGrpSpPr>
        <p:grpSpPr>
          <a:xfrm>
            <a:off x="3314827" y="2346655"/>
            <a:ext cx="3703366" cy="2557374"/>
            <a:chOff x="3314827" y="2346655"/>
            <a:chExt cx="3703366" cy="2557374"/>
          </a:xfrm>
        </p:grpSpPr>
        <p:sp>
          <p:nvSpPr>
            <p:cNvPr id="41" name="Cloud 40">
              <a:extLst>
                <a:ext uri="{FF2B5EF4-FFF2-40B4-BE49-F238E27FC236}">
                  <a16:creationId xmlns:a16="http://schemas.microsoft.com/office/drawing/2014/main" id="{7D0BEA07-2937-AC45-993B-EF81518D8A08}"/>
                </a:ext>
              </a:extLst>
            </p:cNvPr>
            <p:cNvSpPr/>
            <p:nvPr/>
          </p:nvSpPr>
          <p:spPr>
            <a:xfrm>
              <a:off x="4787347" y="3271724"/>
              <a:ext cx="1673374" cy="1147381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Central node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0203937-B43D-F940-A2E9-48857BC9C1CF}"/>
                </a:ext>
              </a:extLst>
            </p:cNvPr>
            <p:cNvCxnSpPr>
              <a:cxnSpLocks/>
            </p:cNvCxnSpPr>
            <p:nvPr/>
          </p:nvCxnSpPr>
          <p:spPr>
            <a:xfrm>
              <a:off x="6499026" y="3756378"/>
              <a:ext cx="519167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26FB5B3-8E9F-4A49-88ED-BBFF4EEC0D18}"/>
                </a:ext>
              </a:extLst>
            </p:cNvPr>
            <p:cNvSpPr/>
            <p:nvPr/>
          </p:nvSpPr>
          <p:spPr>
            <a:xfrm>
              <a:off x="4610665" y="2813615"/>
              <a:ext cx="1957130" cy="209041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9C351B3-11A6-0E4C-9702-4CF2EE87A827}"/>
                </a:ext>
              </a:extLst>
            </p:cNvPr>
            <p:cNvSpPr txBox="1"/>
            <p:nvPr/>
          </p:nvSpPr>
          <p:spPr>
            <a:xfrm>
              <a:off x="5175324" y="2346655"/>
              <a:ext cx="9300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Cloud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474A38C-D1AE-134C-BD95-C4289C376D76}"/>
                </a:ext>
              </a:extLst>
            </p:cNvPr>
            <p:cNvCxnSpPr>
              <a:cxnSpLocks/>
            </p:cNvCxnSpPr>
            <p:nvPr/>
          </p:nvCxnSpPr>
          <p:spPr>
            <a:xfrm>
              <a:off x="3314827" y="3318460"/>
              <a:ext cx="1642000" cy="23286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E0CABB9-A0F2-AF41-84D4-FA4DC2A9D3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8706" y="4036150"/>
              <a:ext cx="1408641" cy="27436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29BD60E-1A1A-5C42-8159-DD16D8B7AA62}"/>
              </a:ext>
            </a:extLst>
          </p:cNvPr>
          <p:cNvGrpSpPr/>
          <p:nvPr/>
        </p:nvGrpSpPr>
        <p:grpSpPr>
          <a:xfrm>
            <a:off x="4674165" y="1185864"/>
            <a:ext cx="4778066" cy="2831663"/>
            <a:chOff x="4660294" y="1186250"/>
            <a:chExt cx="4778066" cy="283166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DC546EB7-E6E5-7042-8B4D-F900D04DC962}"/>
                </a:ext>
              </a:extLst>
            </p:cNvPr>
            <p:cNvGrpSpPr/>
            <p:nvPr/>
          </p:nvGrpSpPr>
          <p:grpSpPr>
            <a:xfrm>
              <a:off x="4660294" y="1186250"/>
              <a:ext cx="1879403" cy="1175419"/>
              <a:chOff x="4660294" y="1186250"/>
              <a:chExt cx="1879403" cy="1175419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7458148-AC70-7D4D-BB9F-F45B809582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92167" y="1186250"/>
                <a:ext cx="947530" cy="94753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D07378-7216-2241-9921-A015F6D64291}"/>
                  </a:ext>
                </a:extLst>
              </p:cNvPr>
              <p:cNvSpPr txBox="1"/>
              <p:nvPr/>
            </p:nvSpPr>
            <p:spPr>
              <a:xfrm>
                <a:off x="4660294" y="1499680"/>
                <a:ext cx="116510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Query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3D72385F-C7E3-9847-9CCA-ADFE2D0290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5932" y="1961809"/>
                <a:ext cx="0" cy="39986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F12A0C1-9705-894F-8C5A-970D5DE0C2AB}"/>
                </a:ext>
              </a:extLst>
            </p:cNvPr>
            <p:cNvSpPr txBox="1"/>
            <p:nvPr/>
          </p:nvSpPr>
          <p:spPr>
            <a:xfrm>
              <a:off x="6510368" y="3310027"/>
              <a:ext cx="292799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Approximate output </a:t>
              </a:r>
            </a:p>
            <a:p>
              <a:pPr algn="ctr"/>
              <a:r>
                <a:rPr lang="en-US" sz="2000" dirty="0"/>
                <a:t>± error bound </a:t>
              </a:r>
            </a:p>
          </p:txBody>
        </p:sp>
        <p:cxnSp>
          <p:nvCxnSpPr>
            <p:cNvPr id="54" name="Elbow Connector 53">
              <a:extLst>
                <a:ext uri="{FF2B5EF4-FFF2-40B4-BE49-F238E27FC236}">
                  <a16:creationId xmlns:a16="http://schemas.microsoft.com/office/drawing/2014/main" id="{19DB4B4E-CE8C-A74E-A5C0-991EC1BBEDAC}"/>
                </a:ext>
              </a:extLst>
            </p:cNvPr>
            <p:cNvCxnSpPr>
              <a:cxnSpLocks/>
              <a:stCxn id="40" idx="0"/>
              <a:endCxn id="7" idx="3"/>
            </p:cNvCxnSpPr>
            <p:nvPr/>
          </p:nvCxnSpPr>
          <p:spPr>
            <a:xfrm rot="16200000" flipV="1">
              <a:off x="6432025" y="1767687"/>
              <a:ext cx="1650012" cy="1434667"/>
            </a:xfrm>
            <a:prstGeom prst="bentConnector2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C3F5FFC0-9A72-5E47-8324-433436DC68F8}"/>
              </a:ext>
            </a:extLst>
          </p:cNvPr>
          <p:cNvSpPr txBox="1"/>
          <p:nvPr/>
        </p:nvSpPr>
        <p:spPr>
          <a:xfrm>
            <a:off x="2967803" y="5063690"/>
            <a:ext cx="1822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/>
              <a:t>ApproxIoT</a:t>
            </a:r>
            <a:endParaRPr lang="en-US" sz="2800" b="1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1D17D73-D499-D244-BA1D-599934083979}"/>
              </a:ext>
            </a:extLst>
          </p:cNvPr>
          <p:cNvGrpSpPr/>
          <p:nvPr/>
        </p:nvGrpSpPr>
        <p:grpSpPr>
          <a:xfrm>
            <a:off x="618355" y="4926840"/>
            <a:ext cx="7575986" cy="1429511"/>
            <a:chOff x="618355" y="4926840"/>
            <a:chExt cx="7575986" cy="142951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7522D2D-BE02-3041-A070-025D4C69039C}"/>
                </a:ext>
              </a:extLst>
            </p:cNvPr>
            <p:cNvSpPr/>
            <p:nvPr/>
          </p:nvSpPr>
          <p:spPr>
            <a:xfrm>
              <a:off x="618355" y="5586910"/>
              <a:ext cx="7575986" cy="76944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/>
                <a:t>ApproxIoT</a:t>
              </a:r>
              <a:r>
                <a:rPr lang="en-US" sz="2000" dirty="0"/>
                <a:t> employs sampling in the distributed environment of</a:t>
              </a:r>
            </a:p>
            <a:p>
              <a:pPr algn="ctr"/>
              <a:r>
                <a:rPr lang="en-US" sz="2400" dirty="0"/>
                <a:t>edge + cloud 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2641CD62-1132-5342-9A9A-33A52EBF62EA}"/>
                </a:ext>
              </a:extLst>
            </p:cNvPr>
            <p:cNvCxnSpPr>
              <a:cxnSpLocks/>
            </p:cNvCxnSpPr>
            <p:nvPr/>
          </p:nvCxnSpPr>
          <p:spPr>
            <a:xfrm>
              <a:off x="2064916" y="4926840"/>
              <a:ext cx="0" cy="660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0595EAEE-8377-034A-BDCB-D1DA9FA81CD7}"/>
                </a:ext>
              </a:extLst>
            </p:cNvPr>
            <p:cNvCxnSpPr>
              <a:cxnSpLocks/>
            </p:cNvCxnSpPr>
            <p:nvPr/>
          </p:nvCxnSpPr>
          <p:spPr>
            <a:xfrm>
              <a:off x="5592167" y="4926840"/>
              <a:ext cx="0" cy="660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1A47CC0-6BF9-6747-8E7F-D7116528C3C4}"/>
              </a:ext>
            </a:extLst>
          </p:cNvPr>
          <p:cNvGrpSpPr/>
          <p:nvPr/>
        </p:nvGrpSpPr>
        <p:grpSpPr>
          <a:xfrm>
            <a:off x="444099" y="1376134"/>
            <a:ext cx="3935988" cy="3547687"/>
            <a:chOff x="444099" y="1376134"/>
            <a:chExt cx="3935988" cy="354768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2B7BAD1-8118-9F4E-83F8-66524E60C171}"/>
                </a:ext>
              </a:extLst>
            </p:cNvPr>
            <p:cNvSpPr txBox="1"/>
            <p:nvPr/>
          </p:nvSpPr>
          <p:spPr>
            <a:xfrm>
              <a:off x="1561451" y="2361669"/>
              <a:ext cx="17027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Edge nodes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2ABD672-5679-EF48-B4BA-0C5EA5175782}"/>
                </a:ext>
              </a:extLst>
            </p:cNvPr>
            <p:cNvGrpSpPr/>
            <p:nvPr/>
          </p:nvGrpSpPr>
          <p:grpSpPr>
            <a:xfrm>
              <a:off x="444099" y="1376134"/>
              <a:ext cx="3935988" cy="3547687"/>
              <a:chOff x="444099" y="1376134"/>
              <a:chExt cx="3935988" cy="3547687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9D8249AB-200A-D146-97D5-F96D886C6CC1}"/>
                  </a:ext>
                </a:extLst>
              </p:cNvPr>
              <p:cNvCxnSpPr>
                <a:cxnSpLocks/>
                <a:stCxn id="12" idx="3"/>
              </p:cNvCxnSpPr>
              <p:nvPr/>
            </p:nvCxnSpPr>
            <p:spPr>
              <a:xfrm>
                <a:off x="444099" y="2897108"/>
                <a:ext cx="643860" cy="236773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56390E28-6298-9046-A0DF-2B34E2F0E75B}"/>
                  </a:ext>
                </a:extLst>
              </p:cNvPr>
              <p:cNvCxnSpPr>
                <a:cxnSpLocks/>
                <a:stCxn id="14" idx="3"/>
              </p:cNvCxnSpPr>
              <p:nvPr/>
            </p:nvCxnSpPr>
            <p:spPr>
              <a:xfrm flipV="1">
                <a:off x="454410" y="3339194"/>
                <a:ext cx="633549" cy="20517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3E983B5D-A9D0-C545-8A7E-FA9F9F0CDB4B}"/>
                  </a:ext>
                </a:extLst>
              </p:cNvPr>
              <p:cNvCxnSpPr>
                <a:cxnSpLocks/>
                <a:stCxn id="26" idx="3"/>
              </p:cNvCxnSpPr>
              <p:nvPr/>
            </p:nvCxnSpPr>
            <p:spPr>
              <a:xfrm>
                <a:off x="469733" y="4068415"/>
                <a:ext cx="618226" cy="2649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33F26278-9FCB-9447-803D-98AB72E3E538}"/>
                  </a:ext>
                </a:extLst>
              </p:cNvPr>
              <p:cNvCxnSpPr>
                <a:cxnSpLocks/>
                <a:stCxn id="15" idx="3"/>
                <a:endCxn id="21" idx="1"/>
              </p:cNvCxnSpPr>
              <p:nvPr/>
            </p:nvCxnSpPr>
            <p:spPr>
              <a:xfrm flipV="1">
                <a:off x="454410" y="4685046"/>
                <a:ext cx="700957" cy="2663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Alternate Process 20">
                <a:extLst>
                  <a:ext uri="{FF2B5EF4-FFF2-40B4-BE49-F238E27FC236}">
                    <a16:creationId xmlns:a16="http://schemas.microsoft.com/office/drawing/2014/main" id="{947E9870-FBBC-8543-9733-054FE5D319D3}"/>
                  </a:ext>
                </a:extLst>
              </p:cNvPr>
              <p:cNvSpPr/>
              <p:nvPr/>
            </p:nvSpPr>
            <p:spPr>
              <a:xfrm>
                <a:off x="1155367" y="4506511"/>
                <a:ext cx="412330" cy="357069"/>
              </a:xfrm>
              <a:prstGeom prst="flowChartAlternate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C24ABC9-185A-2842-A6D5-CC1D0496DBD4}"/>
                  </a:ext>
                </a:extLst>
              </p:cNvPr>
              <p:cNvSpPr/>
              <p:nvPr/>
            </p:nvSpPr>
            <p:spPr>
              <a:xfrm>
                <a:off x="766214" y="2804836"/>
                <a:ext cx="3613873" cy="2118985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19050">
                <a:solidFill>
                  <a:schemeClr val="accent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Alternate Process 19">
                <a:extLst>
                  <a:ext uri="{FF2B5EF4-FFF2-40B4-BE49-F238E27FC236}">
                    <a16:creationId xmlns:a16="http://schemas.microsoft.com/office/drawing/2014/main" id="{D770EF77-F92F-9440-AF99-D21FA58B6FDC}"/>
                  </a:ext>
                </a:extLst>
              </p:cNvPr>
              <p:cNvSpPr/>
              <p:nvPr/>
            </p:nvSpPr>
            <p:spPr>
              <a:xfrm>
                <a:off x="1087959" y="3916370"/>
                <a:ext cx="412330" cy="357069"/>
              </a:xfrm>
              <a:prstGeom prst="flowChartAlternate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" name="Alternate Process 21">
                <a:extLst>
                  <a:ext uri="{FF2B5EF4-FFF2-40B4-BE49-F238E27FC236}">
                    <a16:creationId xmlns:a16="http://schemas.microsoft.com/office/drawing/2014/main" id="{726D746B-B8AF-9B48-8F76-35539D73EFC2}"/>
                  </a:ext>
                </a:extLst>
              </p:cNvPr>
              <p:cNvSpPr/>
              <p:nvPr/>
            </p:nvSpPr>
            <p:spPr>
              <a:xfrm>
                <a:off x="2801385" y="4103586"/>
                <a:ext cx="540000" cy="360000"/>
              </a:xfrm>
              <a:prstGeom prst="flowChartAlternateProcess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" name="Alternate Process 16">
                <a:extLst>
                  <a:ext uri="{FF2B5EF4-FFF2-40B4-BE49-F238E27FC236}">
                    <a16:creationId xmlns:a16="http://schemas.microsoft.com/office/drawing/2014/main" id="{2E936AC7-722F-8247-8E8E-A8F690CA3432}"/>
                  </a:ext>
                </a:extLst>
              </p:cNvPr>
              <p:cNvSpPr/>
              <p:nvPr/>
            </p:nvSpPr>
            <p:spPr>
              <a:xfrm>
                <a:off x="1107923" y="3042978"/>
                <a:ext cx="360000" cy="360000"/>
              </a:xfrm>
              <a:prstGeom prst="flowChartAlternate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" name="Alternate Process 17">
                <a:extLst>
                  <a:ext uri="{FF2B5EF4-FFF2-40B4-BE49-F238E27FC236}">
                    <a16:creationId xmlns:a16="http://schemas.microsoft.com/office/drawing/2014/main" id="{A3F429B8-0695-0D4E-A20C-E2D4B2EF7D60}"/>
                  </a:ext>
                </a:extLst>
              </p:cNvPr>
              <p:cNvSpPr/>
              <p:nvPr/>
            </p:nvSpPr>
            <p:spPr>
              <a:xfrm>
                <a:off x="2752393" y="3138460"/>
                <a:ext cx="540000" cy="360000"/>
              </a:xfrm>
              <a:prstGeom prst="flowChartAlternateProcess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57DC1C97-3E38-684A-8ED1-08608D9451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0737" y="3218266"/>
                <a:ext cx="1281656" cy="100194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E56AB43-B816-9C40-B41E-74AFD9E9B1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0289" y="4094905"/>
                <a:ext cx="1301096" cy="10082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21DAB75C-6CA2-3A43-A5D8-84F5CF7EF6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67697" y="4428805"/>
                <a:ext cx="1260626" cy="25624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A36A65DB-B663-2444-ABDB-35290B2A0E98}"/>
                  </a:ext>
                </a:extLst>
              </p:cNvPr>
              <p:cNvGrpSpPr/>
              <p:nvPr/>
            </p:nvGrpSpPr>
            <p:grpSpPr>
              <a:xfrm>
                <a:off x="539548" y="1376134"/>
                <a:ext cx="2087510" cy="400110"/>
                <a:chOff x="535636" y="1172549"/>
                <a:chExt cx="2087510" cy="400110"/>
              </a:xfrm>
            </p:grpSpPr>
            <p:sp>
              <p:nvSpPr>
                <p:cNvPr id="45" name="Alternate Process 44">
                  <a:extLst>
                    <a:ext uri="{FF2B5EF4-FFF2-40B4-BE49-F238E27FC236}">
                      <a16:creationId xmlns:a16="http://schemas.microsoft.com/office/drawing/2014/main" id="{4716236F-D969-BA41-96A0-D66750167B50}"/>
                    </a:ext>
                  </a:extLst>
                </p:cNvPr>
                <p:cNvSpPr/>
                <p:nvPr/>
              </p:nvSpPr>
              <p:spPr>
                <a:xfrm>
                  <a:off x="535636" y="1208985"/>
                  <a:ext cx="360000" cy="360000"/>
                </a:xfrm>
                <a:prstGeom prst="flowChartAlternateProces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2F9F1593-A003-6C4A-9B19-7C410FB974AB}"/>
                    </a:ext>
                  </a:extLst>
                </p:cNvPr>
                <p:cNvSpPr/>
                <p:nvPr/>
              </p:nvSpPr>
              <p:spPr>
                <a:xfrm>
                  <a:off x="891582" y="1172549"/>
                  <a:ext cx="173156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000" dirty="0"/>
                    <a:t>Regional</a:t>
                  </a:r>
                  <a:r>
                    <a:rPr lang="en-US" sz="2000" b="1" dirty="0"/>
                    <a:t> </a:t>
                  </a:r>
                  <a:r>
                    <a:rPr lang="en-US" sz="2000" dirty="0"/>
                    <a:t>edge</a:t>
                  </a: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782D238F-DECA-B64F-843A-193727844449}"/>
                  </a:ext>
                </a:extLst>
              </p:cNvPr>
              <p:cNvGrpSpPr/>
              <p:nvPr/>
            </p:nvGrpSpPr>
            <p:grpSpPr>
              <a:xfrm>
                <a:off x="535636" y="1892797"/>
                <a:ext cx="2535945" cy="430319"/>
                <a:chOff x="535636" y="1766379"/>
                <a:chExt cx="2535945" cy="430319"/>
              </a:xfrm>
            </p:grpSpPr>
            <p:sp>
              <p:nvSpPr>
                <p:cNvPr id="47" name="Alternate Process 46">
                  <a:extLst>
                    <a:ext uri="{FF2B5EF4-FFF2-40B4-BE49-F238E27FC236}">
                      <a16:creationId xmlns:a16="http://schemas.microsoft.com/office/drawing/2014/main" id="{9CE3D304-C9F1-B54A-BC23-6EF4887C7D3A}"/>
                    </a:ext>
                  </a:extLst>
                </p:cNvPr>
                <p:cNvSpPr/>
                <p:nvPr/>
              </p:nvSpPr>
              <p:spPr>
                <a:xfrm>
                  <a:off x="535636" y="1766379"/>
                  <a:ext cx="360000" cy="360000"/>
                </a:xfrm>
                <a:prstGeom prst="flowChartAlternateProcess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709BC0AD-6B36-3748-880B-A17DD454A35C}"/>
                    </a:ext>
                  </a:extLst>
                </p:cNvPr>
                <p:cNvSpPr/>
                <p:nvPr/>
              </p:nvSpPr>
              <p:spPr>
                <a:xfrm>
                  <a:off x="905602" y="1796588"/>
                  <a:ext cx="2165979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000" dirty="0"/>
                    <a:t>Continental node  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15035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8FA17-4802-714F-8B10-D5E12D492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algorithm</a:t>
            </a:r>
          </a:p>
        </p:txBody>
      </p:sp>
      <p:sp>
        <p:nvSpPr>
          <p:cNvPr id="5" name="Alternate Process 4">
            <a:extLst>
              <a:ext uri="{FF2B5EF4-FFF2-40B4-BE49-F238E27FC236}">
                <a16:creationId xmlns:a16="http://schemas.microsoft.com/office/drawing/2014/main" id="{AD15D800-FCC8-7647-9E57-7A3C454DF762}"/>
              </a:ext>
            </a:extLst>
          </p:cNvPr>
          <p:cNvSpPr/>
          <p:nvPr/>
        </p:nvSpPr>
        <p:spPr>
          <a:xfrm>
            <a:off x="1892280" y="2744245"/>
            <a:ext cx="1454446" cy="93532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SRS</a:t>
            </a:r>
          </a:p>
        </p:txBody>
      </p:sp>
      <p:sp>
        <p:nvSpPr>
          <p:cNvPr id="62" name="Alternate Process 61">
            <a:extLst>
              <a:ext uri="{FF2B5EF4-FFF2-40B4-BE49-F238E27FC236}">
                <a16:creationId xmlns:a16="http://schemas.microsoft.com/office/drawing/2014/main" id="{8DFCA45E-6012-C349-8018-982AD4FE01A5}"/>
              </a:ext>
            </a:extLst>
          </p:cNvPr>
          <p:cNvSpPr/>
          <p:nvPr/>
        </p:nvSpPr>
        <p:spPr>
          <a:xfrm>
            <a:off x="4574901" y="2744244"/>
            <a:ext cx="1337052" cy="84877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Query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0FBC3A8-E315-4E4D-9E5F-36276CC7D1A2}"/>
              </a:ext>
            </a:extLst>
          </p:cNvPr>
          <p:cNvCxnSpPr>
            <a:cxnSpLocks/>
          </p:cNvCxnSpPr>
          <p:nvPr/>
        </p:nvCxnSpPr>
        <p:spPr>
          <a:xfrm>
            <a:off x="6038046" y="3139116"/>
            <a:ext cx="545452" cy="0"/>
          </a:xfrm>
          <a:prstGeom prst="straightConnector1">
            <a:avLst/>
          </a:prstGeom>
          <a:ln w="539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2BFB550-5D8D-0443-9E96-970B36D3CE25}"/>
              </a:ext>
            </a:extLst>
          </p:cNvPr>
          <p:cNvSpPr txBox="1">
            <a:spLocks/>
          </p:cNvSpPr>
          <p:nvPr/>
        </p:nvSpPr>
        <p:spPr>
          <a:xfrm>
            <a:off x="713309" y="1288312"/>
            <a:ext cx="7498117" cy="4454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ap="flat" cmpd="sng" algn="ctr">
            <a:solidFill>
              <a:schemeClr val="accent2"/>
            </a:solidFill>
            <a:prstDash val="solid"/>
            <a:miter lim="800000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Simple random sampling (SRS)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7DCAC11-BD80-524E-BE27-39ADFA961936}"/>
              </a:ext>
            </a:extLst>
          </p:cNvPr>
          <p:cNvSpPr txBox="1"/>
          <p:nvPr/>
        </p:nvSpPr>
        <p:spPr>
          <a:xfrm>
            <a:off x="6528730" y="2924558"/>
            <a:ext cx="26152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Approximate output </a:t>
            </a:r>
          </a:p>
          <a:p>
            <a:pPr algn="ctr"/>
            <a:r>
              <a:rPr lang="en-US" sz="2000" dirty="0"/>
              <a:t>± error bound </a:t>
            </a:r>
          </a:p>
          <a:p>
            <a:pPr algn="ctr"/>
            <a:endParaRPr lang="en-US" sz="2000" b="1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8646AE-DC4F-C14E-9DE5-AC86EA42E71A}"/>
              </a:ext>
            </a:extLst>
          </p:cNvPr>
          <p:cNvSpPr/>
          <p:nvPr/>
        </p:nvSpPr>
        <p:spPr>
          <a:xfrm>
            <a:off x="1153438" y="3296216"/>
            <a:ext cx="676249" cy="2723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F9E763F-E6F8-7E4D-9E92-238A76C3B0A5}"/>
              </a:ext>
            </a:extLst>
          </p:cNvPr>
          <p:cNvCxnSpPr>
            <a:cxnSpLocks/>
          </p:cNvCxnSpPr>
          <p:nvPr/>
        </p:nvCxnSpPr>
        <p:spPr>
          <a:xfrm flipV="1">
            <a:off x="1491562" y="3766209"/>
            <a:ext cx="0" cy="55531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ADF9F3-8514-D34C-B8DC-6E79472C74F2}"/>
              </a:ext>
            </a:extLst>
          </p:cNvPr>
          <p:cNvGrpSpPr/>
          <p:nvPr/>
        </p:nvGrpSpPr>
        <p:grpSpPr>
          <a:xfrm>
            <a:off x="105362" y="2911809"/>
            <a:ext cx="1637463" cy="583543"/>
            <a:chOff x="105362" y="2911809"/>
            <a:chExt cx="1637463" cy="583543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2BF18C30-114F-4E4F-86DC-DCB3B60A0BFA}"/>
                </a:ext>
              </a:extLst>
            </p:cNvPr>
            <p:cNvSpPr/>
            <p:nvPr/>
          </p:nvSpPr>
          <p:spPr>
            <a:xfrm>
              <a:off x="1246971" y="3139116"/>
              <a:ext cx="216024" cy="144016"/>
            </a:xfrm>
            <a:prstGeom prst="roundRect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15923431-7D73-1149-841A-C5859545D95A}"/>
                </a:ext>
              </a:extLst>
            </p:cNvPr>
            <p:cNvSpPr/>
            <p:nvPr/>
          </p:nvSpPr>
          <p:spPr>
            <a:xfrm>
              <a:off x="1526801" y="3351336"/>
              <a:ext cx="216024" cy="14401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11D01B24-26F3-E44C-B40E-63E65E9DC128}"/>
                </a:ext>
              </a:extLst>
            </p:cNvPr>
            <p:cNvSpPr/>
            <p:nvPr/>
          </p:nvSpPr>
          <p:spPr>
            <a:xfrm>
              <a:off x="956299" y="2925748"/>
              <a:ext cx="216024" cy="144016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B90F9A5B-C1FA-DB46-8CC6-72BCB5178E7B}"/>
                </a:ext>
              </a:extLst>
            </p:cNvPr>
            <p:cNvSpPr/>
            <p:nvPr/>
          </p:nvSpPr>
          <p:spPr>
            <a:xfrm>
              <a:off x="1526801" y="2925748"/>
              <a:ext cx="216024" cy="144016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58F8AA2E-B0F9-8548-B036-93C2D0907042}"/>
                </a:ext>
              </a:extLst>
            </p:cNvPr>
            <p:cNvSpPr/>
            <p:nvPr/>
          </p:nvSpPr>
          <p:spPr>
            <a:xfrm>
              <a:off x="1246971" y="2925748"/>
              <a:ext cx="216024" cy="144016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F1F5A1A1-D397-5744-861A-A3A054F0D3F7}"/>
                </a:ext>
              </a:extLst>
            </p:cNvPr>
            <p:cNvSpPr/>
            <p:nvPr/>
          </p:nvSpPr>
          <p:spPr>
            <a:xfrm>
              <a:off x="1526801" y="3138542"/>
              <a:ext cx="216024" cy="144016"/>
            </a:xfrm>
            <a:prstGeom prst="roundRect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Helvetica Light" pitchFamily="2" charset="0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C962CE72-BA89-4D4D-A875-7D6AFA830454}"/>
                </a:ext>
              </a:extLst>
            </p:cNvPr>
            <p:cNvSpPr/>
            <p:nvPr/>
          </p:nvSpPr>
          <p:spPr>
            <a:xfrm>
              <a:off x="105362" y="2911809"/>
              <a:ext cx="216024" cy="144016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53C493AB-C148-DD41-9B94-DFCC4BDAA67E}"/>
                </a:ext>
              </a:extLst>
            </p:cNvPr>
            <p:cNvSpPr/>
            <p:nvPr/>
          </p:nvSpPr>
          <p:spPr>
            <a:xfrm>
              <a:off x="675864" y="2911809"/>
              <a:ext cx="216024" cy="144016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911A9080-FBC8-DA4E-82E0-FCEFA6DC3FED}"/>
                </a:ext>
              </a:extLst>
            </p:cNvPr>
            <p:cNvSpPr/>
            <p:nvPr/>
          </p:nvSpPr>
          <p:spPr>
            <a:xfrm>
              <a:off x="396034" y="2911809"/>
              <a:ext cx="216024" cy="144016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70914F37-C2EA-5E4C-8581-42E2EA325E6C}"/>
                </a:ext>
              </a:extLst>
            </p:cNvPr>
            <p:cNvSpPr/>
            <p:nvPr/>
          </p:nvSpPr>
          <p:spPr>
            <a:xfrm>
              <a:off x="676375" y="3139116"/>
              <a:ext cx="216024" cy="144016"/>
            </a:xfrm>
            <a:prstGeom prst="roundRect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0965151D-3334-8D49-B490-F4B6307854FE}"/>
                </a:ext>
              </a:extLst>
            </p:cNvPr>
            <p:cNvSpPr/>
            <p:nvPr/>
          </p:nvSpPr>
          <p:spPr>
            <a:xfrm>
              <a:off x="956205" y="3138542"/>
              <a:ext cx="216024" cy="144016"/>
            </a:xfrm>
            <a:prstGeom prst="roundRect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Helvetica Light" pitchFamily="2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E9F24CF-A07F-3049-8758-EFDAFA5E68F9}"/>
              </a:ext>
            </a:extLst>
          </p:cNvPr>
          <p:cNvGrpSpPr/>
          <p:nvPr/>
        </p:nvGrpSpPr>
        <p:grpSpPr>
          <a:xfrm>
            <a:off x="3602674" y="2923493"/>
            <a:ext cx="739605" cy="374415"/>
            <a:chOff x="3602674" y="2923493"/>
            <a:chExt cx="739605" cy="374415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77B9CD7-8AF6-9643-89E8-4FE92EAF5BE9}"/>
                </a:ext>
              </a:extLst>
            </p:cNvPr>
            <p:cNvSpPr/>
            <p:nvPr/>
          </p:nvSpPr>
          <p:spPr>
            <a:xfrm>
              <a:off x="3602674" y="2923493"/>
              <a:ext cx="216024" cy="144016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A5DABDF6-6CC0-AD41-8858-156E72B11F7B}"/>
                </a:ext>
              </a:extLst>
            </p:cNvPr>
            <p:cNvSpPr/>
            <p:nvPr/>
          </p:nvSpPr>
          <p:spPr>
            <a:xfrm>
              <a:off x="4120370" y="3153892"/>
              <a:ext cx="216024" cy="144016"/>
            </a:xfrm>
            <a:prstGeom prst="roundRect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5A3ADD64-9D3F-E74B-BB2F-98603A02A43F}"/>
                </a:ext>
              </a:extLst>
            </p:cNvPr>
            <p:cNvSpPr/>
            <p:nvPr/>
          </p:nvSpPr>
          <p:spPr>
            <a:xfrm>
              <a:off x="3868250" y="2923493"/>
              <a:ext cx="216024" cy="144016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88F6C13E-6310-5840-ABC4-1950EF57BA07}"/>
                </a:ext>
              </a:extLst>
            </p:cNvPr>
            <p:cNvSpPr/>
            <p:nvPr/>
          </p:nvSpPr>
          <p:spPr>
            <a:xfrm>
              <a:off x="4126255" y="2928662"/>
              <a:ext cx="216024" cy="144016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8F0BAA36-7006-9C4A-AD12-3FD518C0B138}"/>
                </a:ext>
              </a:extLst>
            </p:cNvPr>
            <p:cNvSpPr/>
            <p:nvPr/>
          </p:nvSpPr>
          <p:spPr>
            <a:xfrm>
              <a:off x="3841753" y="3153892"/>
              <a:ext cx="216024" cy="144016"/>
            </a:xfrm>
            <a:prstGeom prst="roundRect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6AAB2FD-7B39-EF4A-9038-526ABA9C0482}"/>
              </a:ext>
            </a:extLst>
          </p:cNvPr>
          <p:cNvSpPr txBox="1"/>
          <p:nvPr/>
        </p:nvSpPr>
        <p:spPr>
          <a:xfrm>
            <a:off x="3021027" y="4432354"/>
            <a:ext cx="2111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Sampled unfairly 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3526972-87EC-A24F-9189-B6BF6167F9E5}"/>
              </a:ext>
            </a:extLst>
          </p:cNvPr>
          <p:cNvSpPr txBox="1"/>
          <p:nvPr/>
        </p:nvSpPr>
        <p:spPr>
          <a:xfrm>
            <a:off x="478902" y="4456572"/>
            <a:ext cx="1451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Overlooked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4EF5185-F00B-1C4F-BE1E-FBDF2E6E53F2}"/>
              </a:ext>
            </a:extLst>
          </p:cNvPr>
          <p:cNvGrpSpPr/>
          <p:nvPr/>
        </p:nvGrpSpPr>
        <p:grpSpPr>
          <a:xfrm>
            <a:off x="6038046" y="4300710"/>
            <a:ext cx="2754704" cy="929268"/>
            <a:chOff x="5822906" y="4305595"/>
            <a:chExt cx="2754704" cy="92926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0A734FF-8410-FC4B-9341-168A7EA80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22906" y="4305595"/>
              <a:ext cx="975732" cy="929268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5BDA43A-F26A-EA43-A9EB-03BD0239C33E}"/>
                </a:ext>
              </a:extLst>
            </p:cNvPr>
            <p:cNvSpPr/>
            <p:nvPr/>
          </p:nvSpPr>
          <p:spPr>
            <a:xfrm>
              <a:off x="6868488" y="4570174"/>
              <a:ext cx="170912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/>
                <a:t>Low accuracy </a:t>
              </a:r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C621C7B-1A47-5F46-A3DF-15B7AC5E9832}"/>
              </a:ext>
            </a:extLst>
          </p:cNvPr>
          <p:cNvCxnSpPr>
            <a:cxnSpLocks/>
          </p:cNvCxnSpPr>
          <p:nvPr/>
        </p:nvCxnSpPr>
        <p:spPr>
          <a:xfrm flipV="1">
            <a:off x="4093482" y="3695211"/>
            <a:ext cx="9447" cy="61931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36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2" grpId="0" animBg="1"/>
      <p:bldP spid="40" grpId="0"/>
      <p:bldP spid="17" grpId="0" animBg="1"/>
      <p:bldP spid="7" grpId="0"/>
      <p:bldP spid="4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1D222-F424-AA48-8A7C-43EA99466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225467"/>
            <a:ext cx="8982740" cy="907620"/>
          </a:xfrm>
        </p:spPr>
        <p:txBody>
          <a:bodyPr/>
          <a:lstStyle/>
          <a:p>
            <a:r>
              <a:rPr lang="en-US" dirty="0"/>
              <a:t>Background: Stratified sampling</a:t>
            </a:r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4FDD45D4-38E7-CF40-BFA8-4BF110164B42}"/>
              </a:ext>
            </a:extLst>
          </p:cNvPr>
          <p:cNvSpPr/>
          <p:nvPr/>
        </p:nvSpPr>
        <p:spPr>
          <a:xfrm>
            <a:off x="3704616" y="2247519"/>
            <a:ext cx="2379405" cy="1276383"/>
          </a:xfrm>
          <a:prstGeom prst="hexag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Stratified sampling 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13C3ACAB-E415-AC4F-8FFB-8E56B26AD4A7}"/>
              </a:ext>
            </a:extLst>
          </p:cNvPr>
          <p:cNvSpPr/>
          <p:nvPr/>
        </p:nvSpPr>
        <p:spPr>
          <a:xfrm>
            <a:off x="2990499" y="2719966"/>
            <a:ext cx="463003" cy="311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8B62BDD-EEDA-C149-B51A-367FD54B76A4}"/>
              </a:ext>
            </a:extLst>
          </p:cNvPr>
          <p:cNvSpPr txBox="1"/>
          <p:nvPr/>
        </p:nvSpPr>
        <p:spPr>
          <a:xfrm>
            <a:off x="1043742" y="4152981"/>
            <a:ext cx="7078520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Advantage: The sub-streams are sampled fairly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CF85A3C-0FA3-6D4B-B6A7-DB613B79C755}"/>
              </a:ext>
            </a:extLst>
          </p:cNvPr>
          <p:cNvGrpSpPr/>
          <p:nvPr/>
        </p:nvGrpSpPr>
        <p:grpSpPr>
          <a:xfrm>
            <a:off x="1101241" y="2614712"/>
            <a:ext cx="1638144" cy="577033"/>
            <a:chOff x="937059" y="3408462"/>
            <a:chExt cx="1638144" cy="577033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12F24767-9369-E143-9EB2-78AC7152D68F}"/>
                </a:ext>
              </a:extLst>
            </p:cNvPr>
            <p:cNvSpPr/>
            <p:nvPr/>
          </p:nvSpPr>
          <p:spPr>
            <a:xfrm>
              <a:off x="2079349" y="3629259"/>
              <a:ext cx="216024" cy="144016"/>
            </a:xfrm>
            <a:prstGeom prst="roundRect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C0716B66-FAB3-4B49-8751-2FB056099192}"/>
                </a:ext>
              </a:extLst>
            </p:cNvPr>
            <p:cNvSpPr/>
            <p:nvPr/>
          </p:nvSpPr>
          <p:spPr>
            <a:xfrm>
              <a:off x="2359179" y="3841479"/>
              <a:ext cx="216024" cy="14401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DCD4932E-69A1-A747-83E5-D4BF6AA34BC8}"/>
                </a:ext>
              </a:extLst>
            </p:cNvPr>
            <p:cNvSpPr/>
            <p:nvPr/>
          </p:nvSpPr>
          <p:spPr>
            <a:xfrm>
              <a:off x="1788677" y="3415891"/>
              <a:ext cx="216024" cy="144016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8ABED7D5-93C3-5B4B-B7CD-1C3362BF06D2}"/>
                </a:ext>
              </a:extLst>
            </p:cNvPr>
            <p:cNvSpPr/>
            <p:nvPr/>
          </p:nvSpPr>
          <p:spPr>
            <a:xfrm>
              <a:off x="2359179" y="3415891"/>
              <a:ext cx="216024" cy="144016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CFF916B4-DA82-254B-8070-3EDBD4609151}"/>
                </a:ext>
              </a:extLst>
            </p:cNvPr>
            <p:cNvSpPr/>
            <p:nvPr/>
          </p:nvSpPr>
          <p:spPr>
            <a:xfrm>
              <a:off x="2079349" y="3415891"/>
              <a:ext cx="216024" cy="144016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833A18C6-E9C0-984D-82D1-4107A65A5AE2}"/>
                </a:ext>
              </a:extLst>
            </p:cNvPr>
            <p:cNvSpPr/>
            <p:nvPr/>
          </p:nvSpPr>
          <p:spPr>
            <a:xfrm>
              <a:off x="2359179" y="3628685"/>
              <a:ext cx="216024" cy="144016"/>
            </a:xfrm>
            <a:prstGeom prst="roundRect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Helvetica Light" pitchFamily="2" charset="0"/>
              </a:endParaRP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28B106BA-C5A6-1744-8316-19A4D80B7D07}"/>
                </a:ext>
              </a:extLst>
            </p:cNvPr>
            <p:cNvSpPr/>
            <p:nvPr/>
          </p:nvSpPr>
          <p:spPr>
            <a:xfrm>
              <a:off x="1508847" y="3629259"/>
              <a:ext cx="216024" cy="144016"/>
            </a:xfrm>
            <a:prstGeom prst="roundRect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9D02B87D-565D-F94E-B1AD-6794C7187445}"/>
                </a:ext>
              </a:extLst>
            </p:cNvPr>
            <p:cNvSpPr/>
            <p:nvPr/>
          </p:nvSpPr>
          <p:spPr>
            <a:xfrm>
              <a:off x="1788677" y="3628685"/>
              <a:ext cx="216024" cy="144016"/>
            </a:xfrm>
            <a:prstGeom prst="roundRect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Helvetica Light" pitchFamily="2" charset="0"/>
              </a:endParaRPr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DF7FCA1E-379D-4C48-AA48-134C90A6E11F}"/>
                </a:ext>
              </a:extLst>
            </p:cNvPr>
            <p:cNvSpPr/>
            <p:nvPr/>
          </p:nvSpPr>
          <p:spPr>
            <a:xfrm>
              <a:off x="937059" y="3408462"/>
              <a:ext cx="216024" cy="144016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0C5A15C4-2043-8D41-8B58-9FCE5A6B3031}"/>
                </a:ext>
              </a:extLst>
            </p:cNvPr>
            <p:cNvSpPr/>
            <p:nvPr/>
          </p:nvSpPr>
          <p:spPr>
            <a:xfrm>
              <a:off x="1507561" y="3408462"/>
              <a:ext cx="216024" cy="144016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F8369341-CF80-6C43-9E8A-5EEA59CF6954}"/>
                </a:ext>
              </a:extLst>
            </p:cNvPr>
            <p:cNvSpPr/>
            <p:nvPr/>
          </p:nvSpPr>
          <p:spPr>
            <a:xfrm>
              <a:off x="1227731" y="3408462"/>
              <a:ext cx="216024" cy="144016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FA63E3B-F822-8A42-B5DF-F4AA4E77FB6F}"/>
              </a:ext>
            </a:extLst>
          </p:cNvPr>
          <p:cNvGrpSpPr/>
          <p:nvPr/>
        </p:nvGrpSpPr>
        <p:grpSpPr>
          <a:xfrm>
            <a:off x="6935819" y="2622141"/>
            <a:ext cx="786526" cy="569604"/>
            <a:chOff x="1788677" y="3415891"/>
            <a:chExt cx="786526" cy="569604"/>
          </a:xfrm>
        </p:grpSpPr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558572F8-24FF-9443-9DD9-8BD2F64AECB4}"/>
                </a:ext>
              </a:extLst>
            </p:cNvPr>
            <p:cNvSpPr/>
            <p:nvPr/>
          </p:nvSpPr>
          <p:spPr>
            <a:xfrm>
              <a:off x="2079349" y="3629259"/>
              <a:ext cx="216024" cy="144016"/>
            </a:xfrm>
            <a:prstGeom prst="roundRect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7F78653C-8F04-204E-9848-D3D411A2EF9D}"/>
                </a:ext>
              </a:extLst>
            </p:cNvPr>
            <p:cNvSpPr/>
            <p:nvPr/>
          </p:nvSpPr>
          <p:spPr>
            <a:xfrm>
              <a:off x="2359179" y="3841479"/>
              <a:ext cx="216024" cy="14401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0D62D089-E4E5-7648-9814-8FB00406B001}"/>
                </a:ext>
              </a:extLst>
            </p:cNvPr>
            <p:cNvSpPr/>
            <p:nvPr/>
          </p:nvSpPr>
          <p:spPr>
            <a:xfrm>
              <a:off x="1788677" y="3415891"/>
              <a:ext cx="216024" cy="144016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0CD390FE-8733-6941-8213-4C7A52FB6CAB}"/>
                </a:ext>
              </a:extLst>
            </p:cNvPr>
            <p:cNvSpPr/>
            <p:nvPr/>
          </p:nvSpPr>
          <p:spPr>
            <a:xfrm>
              <a:off x="2359179" y="3415891"/>
              <a:ext cx="216024" cy="144016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C14764EF-387F-A945-BFAC-552DBCA2BD13}"/>
                </a:ext>
              </a:extLst>
            </p:cNvPr>
            <p:cNvSpPr/>
            <p:nvPr/>
          </p:nvSpPr>
          <p:spPr>
            <a:xfrm>
              <a:off x="2079349" y="3415891"/>
              <a:ext cx="216024" cy="144016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ECCF8CAD-4202-6544-96BB-9B7E24B3572E}"/>
                </a:ext>
              </a:extLst>
            </p:cNvPr>
            <p:cNvSpPr/>
            <p:nvPr/>
          </p:nvSpPr>
          <p:spPr>
            <a:xfrm>
              <a:off x="2359179" y="3628685"/>
              <a:ext cx="216024" cy="144016"/>
            </a:xfrm>
            <a:prstGeom prst="roundRect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Helvetica Light" pitchFamily="2" charset="0"/>
              </a:endParaRPr>
            </a:p>
          </p:txBody>
        </p:sp>
      </p:grpSp>
      <p:sp>
        <p:nvSpPr>
          <p:cNvPr id="67" name="Right Arrow 66">
            <a:extLst>
              <a:ext uri="{FF2B5EF4-FFF2-40B4-BE49-F238E27FC236}">
                <a16:creationId xmlns:a16="http://schemas.microsoft.com/office/drawing/2014/main" id="{869C69A9-5A10-0E42-8CD3-79D18FD72677}"/>
              </a:ext>
            </a:extLst>
          </p:cNvPr>
          <p:cNvSpPr/>
          <p:nvPr/>
        </p:nvSpPr>
        <p:spPr>
          <a:xfrm>
            <a:off x="6242274" y="2745120"/>
            <a:ext cx="463003" cy="311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CAF2F4E-7251-2F45-BC9B-37BEF3BF0B14}"/>
              </a:ext>
            </a:extLst>
          </p:cNvPr>
          <p:cNvSpPr txBox="1"/>
          <p:nvPr/>
        </p:nvSpPr>
        <p:spPr>
          <a:xfrm>
            <a:off x="1043740" y="5034260"/>
            <a:ext cx="7078521" cy="4001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Disadvantage: Requires the knowledge  of each sub-stream size </a:t>
            </a:r>
          </a:p>
        </p:txBody>
      </p:sp>
    </p:spTree>
    <p:extLst>
      <p:ext uri="{BB962C8B-B14F-4D97-AF65-F5344CB8AC3E}">
        <p14:creationId xmlns:p14="http://schemas.microsoft.com/office/powerpoint/2010/main" val="338551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40" grpId="0" animBg="1"/>
      <p:bldP spid="67" grpId="0" animBg="1"/>
      <p:bldP spid="6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1CE89-CD48-2F45-8855-1CF5495F3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39" y="98540"/>
            <a:ext cx="8991966" cy="907620"/>
          </a:xfrm>
        </p:spPr>
        <p:txBody>
          <a:bodyPr/>
          <a:lstStyle/>
          <a:p>
            <a:r>
              <a:rPr lang="en-US" dirty="0">
                <a:latin typeface="+mn-lt"/>
              </a:rPr>
              <a:t>Background: Reservoir sampling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DF97DC3-21B1-AC40-B227-A06542C97AF7}"/>
              </a:ext>
            </a:extLst>
          </p:cNvPr>
          <p:cNvGrpSpPr/>
          <p:nvPr/>
        </p:nvGrpSpPr>
        <p:grpSpPr>
          <a:xfrm>
            <a:off x="1379635" y="2486594"/>
            <a:ext cx="6318933" cy="1067003"/>
            <a:chOff x="1393270" y="1416216"/>
            <a:chExt cx="6318933" cy="1067003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A17FC3C-6D85-304A-BF89-F73E822A21E2}"/>
                </a:ext>
              </a:extLst>
            </p:cNvPr>
            <p:cNvCxnSpPr/>
            <p:nvPr/>
          </p:nvCxnSpPr>
          <p:spPr>
            <a:xfrm>
              <a:off x="5995098" y="1664795"/>
              <a:ext cx="0" cy="346948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C0E4E55-DB92-9043-9E0D-036EFA32BDC9}"/>
                </a:ext>
              </a:extLst>
            </p:cNvPr>
            <p:cNvCxnSpPr>
              <a:cxnSpLocks/>
            </p:cNvCxnSpPr>
            <p:nvPr/>
          </p:nvCxnSpPr>
          <p:spPr>
            <a:xfrm>
              <a:off x="5984809" y="2011743"/>
              <a:ext cx="1240176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F53E02A-6EA8-FD4E-9CC3-CF87D42E2A52}"/>
                </a:ext>
              </a:extLst>
            </p:cNvPr>
            <p:cNvCxnSpPr/>
            <p:nvPr/>
          </p:nvCxnSpPr>
          <p:spPr>
            <a:xfrm>
              <a:off x="7224985" y="1684004"/>
              <a:ext cx="0" cy="346948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1C7CAED0-91C4-4A4A-BC76-6FB6A6F07164}"/>
                </a:ext>
              </a:extLst>
            </p:cNvPr>
            <p:cNvSpPr/>
            <p:nvPr/>
          </p:nvSpPr>
          <p:spPr>
            <a:xfrm>
              <a:off x="1679114" y="1875927"/>
              <a:ext cx="216024" cy="144016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F62BAEB1-3B86-CC4F-80D3-190F2625ADC6}"/>
                </a:ext>
              </a:extLst>
            </p:cNvPr>
            <p:cNvSpPr/>
            <p:nvPr/>
          </p:nvSpPr>
          <p:spPr>
            <a:xfrm>
              <a:off x="2822490" y="1882712"/>
              <a:ext cx="216024" cy="144016"/>
            </a:xfrm>
            <a:prstGeom prst="roundRect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D4BD51D9-993E-744B-A7DD-F3178571C5C6}"/>
                </a:ext>
              </a:extLst>
            </p:cNvPr>
            <p:cNvSpPr/>
            <p:nvPr/>
          </p:nvSpPr>
          <p:spPr>
            <a:xfrm>
              <a:off x="1393270" y="1875927"/>
              <a:ext cx="216024" cy="14401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FB3222F-4A9C-1246-B37A-C48DE64EBC6D}"/>
                </a:ext>
              </a:extLst>
            </p:cNvPr>
            <p:cNvGrpSpPr/>
            <p:nvPr/>
          </p:nvGrpSpPr>
          <p:grpSpPr>
            <a:xfrm>
              <a:off x="1964958" y="1874983"/>
              <a:ext cx="787712" cy="151745"/>
              <a:chOff x="1711617" y="2805668"/>
              <a:chExt cx="787712" cy="151745"/>
            </a:xfrm>
          </p:grpSpPr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CE03FECD-FCAE-FD45-BB33-E48532B287BD}"/>
                  </a:ext>
                </a:extLst>
              </p:cNvPr>
              <p:cNvSpPr/>
              <p:nvPr/>
            </p:nvSpPr>
            <p:spPr>
              <a:xfrm>
                <a:off x="1711617" y="2807554"/>
                <a:ext cx="216024" cy="144016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9F348DC6-7726-2F41-A9AB-680F79AC1D7B}"/>
                  </a:ext>
                </a:extLst>
              </p:cNvPr>
              <p:cNvSpPr/>
              <p:nvPr/>
            </p:nvSpPr>
            <p:spPr>
              <a:xfrm>
                <a:off x="1997461" y="2805668"/>
                <a:ext cx="216024" cy="144016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1188A063-E61B-AE49-ACB3-E1B7CB361E9B}"/>
                  </a:ext>
                </a:extLst>
              </p:cNvPr>
              <p:cNvSpPr/>
              <p:nvPr/>
            </p:nvSpPr>
            <p:spPr>
              <a:xfrm>
                <a:off x="2283305" y="2813397"/>
                <a:ext cx="216024" cy="144016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41" name="Hexagon 40">
              <a:extLst>
                <a:ext uri="{FF2B5EF4-FFF2-40B4-BE49-F238E27FC236}">
                  <a16:creationId xmlns:a16="http://schemas.microsoft.com/office/drawing/2014/main" id="{BB01F848-B87F-7B4A-8130-5E17E55B3495}"/>
                </a:ext>
              </a:extLst>
            </p:cNvPr>
            <p:cNvSpPr/>
            <p:nvPr/>
          </p:nvSpPr>
          <p:spPr>
            <a:xfrm>
              <a:off x="3650635" y="1416216"/>
              <a:ext cx="1782916" cy="1061547"/>
            </a:xfrm>
            <a:prstGeom prst="hexagon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Reservoir sampling </a:t>
              </a:r>
            </a:p>
          </p:txBody>
        </p:sp>
        <p:sp>
          <p:nvSpPr>
            <p:cNvPr id="42" name="Right Arrow 41">
              <a:extLst>
                <a:ext uri="{FF2B5EF4-FFF2-40B4-BE49-F238E27FC236}">
                  <a16:creationId xmlns:a16="http://schemas.microsoft.com/office/drawing/2014/main" id="{63ACC836-921C-6D43-90A7-7B94BE1A6AE3}"/>
                </a:ext>
              </a:extLst>
            </p:cNvPr>
            <p:cNvSpPr/>
            <p:nvPr/>
          </p:nvSpPr>
          <p:spPr>
            <a:xfrm>
              <a:off x="3188353" y="1791411"/>
              <a:ext cx="385560" cy="31115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3" name="Right Arrow 42">
              <a:extLst>
                <a:ext uri="{FF2B5EF4-FFF2-40B4-BE49-F238E27FC236}">
                  <a16:creationId xmlns:a16="http://schemas.microsoft.com/office/drawing/2014/main" id="{217E4D9E-97B3-5F49-B3CF-7AF5FC618C76}"/>
                </a:ext>
              </a:extLst>
            </p:cNvPr>
            <p:cNvSpPr/>
            <p:nvPr/>
          </p:nvSpPr>
          <p:spPr>
            <a:xfrm>
              <a:off x="5531798" y="1770817"/>
              <a:ext cx="385560" cy="31115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46054F6-5BD5-B846-96CB-1F21BC6C394B}"/>
                    </a:ext>
                  </a:extLst>
                </p:cNvPr>
                <p:cNvSpPr txBox="1"/>
                <p:nvPr/>
              </p:nvSpPr>
              <p:spPr>
                <a:xfrm>
                  <a:off x="5398749" y="2083109"/>
                  <a:ext cx="231345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Size of reservoir = </a:t>
                  </a:r>
                  <a14:m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46054F6-5BD5-B846-96CB-1F21BC6C39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8749" y="2083109"/>
                  <a:ext cx="2313454" cy="400110"/>
                </a:xfrm>
                <a:prstGeom prst="rect">
                  <a:avLst/>
                </a:prstGeom>
                <a:blipFill>
                  <a:blip r:embed="rId3"/>
                  <a:stretch>
                    <a:fillRect l="-2186" t="-9375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8D4EF53-4112-E144-8AE8-D8C1C818F4FC}"/>
              </a:ext>
            </a:extLst>
          </p:cNvPr>
          <p:cNvGrpSpPr/>
          <p:nvPr/>
        </p:nvGrpSpPr>
        <p:grpSpPr>
          <a:xfrm>
            <a:off x="1335226" y="2480940"/>
            <a:ext cx="5986191" cy="1067003"/>
            <a:chOff x="1726012" y="2569988"/>
            <a:chExt cx="5986191" cy="1067003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0238A25-4BFE-AA4E-BB9E-FB6DBC00D5C9}"/>
                </a:ext>
              </a:extLst>
            </p:cNvPr>
            <p:cNvCxnSpPr/>
            <p:nvPr/>
          </p:nvCxnSpPr>
          <p:spPr>
            <a:xfrm>
              <a:off x="5995098" y="2818567"/>
              <a:ext cx="0" cy="346948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BACC6AF-5A3F-8643-9BA1-693E77F5DA87}"/>
                </a:ext>
              </a:extLst>
            </p:cNvPr>
            <p:cNvCxnSpPr>
              <a:cxnSpLocks/>
            </p:cNvCxnSpPr>
            <p:nvPr/>
          </p:nvCxnSpPr>
          <p:spPr>
            <a:xfrm>
              <a:off x="5984809" y="3165515"/>
              <a:ext cx="1240176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AAA320-7934-3D44-8BA9-5CDF836CD375}"/>
                </a:ext>
              </a:extLst>
            </p:cNvPr>
            <p:cNvCxnSpPr/>
            <p:nvPr/>
          </p:nvCxnSpPr>
          <p:spPr>
            <a:xfrm>
              <a:off x="7224985" y="2837776"/>
              <a:ext cx="0" cy="346948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AAB5252C-0513-E949-929C-BAA960DC196C}"/>
                </a:ext>
              </a:extLst>
            </p:cNvPr>
            <p:cNvSpPr/>
            <p:nvPr/>
          </p:nvSpPr>
          <p:spPr>
            <a:xfrm>
              <a:off x="2011856" y="3043943"/>
              <a:ext cx="216024" cy="144016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1177BE72-4D73-2D45-B225-22F1705A8DB7}"/>
                </a:ext>
              </a:extLst>
            </p:cNvPr>
            <p:cNvSpPr/>
            <p:nvPr/>
          </p:nvSpPr>
          <p:spPr>
            <a:xfrm>
              <a:off x="1726012" y="3043943"/>
              <a:ext cx="216024" cy="14401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84A8A94-B172-C448-9532-DCC358F1F9E6}"/>
                </a:ext>
              </a:extLst>
            </p:cNvPr>
            <p:cNvGrpSpPr/>
            <p:nvPr/>
          </p:nvGrpSpPr>
          <p:grpSpPr>
            <a:xfrm>
              <a:off x="2297700" y="3038028"/>
              <a:ext cx="787712" cy="150873"/>
              <a:chOff x="1711617" y="2787997"/>
              <a:chExt cx="787712" cy="150873"/>
            </a:xfrm>
          </p:grpSpPr>
          <p:sp>
            <p:nvSpPr>
              <p:cNvPr id="86" name="Rounded Rectangle 85">
                <a:extLst>
                  <a:ext uri="{FF2B5EF4-FFF2-40B4-BE49-F238E27FC236}">
                    <a16:creationId xmlns:a16="http://schemas.microsoft.com/office/drawing/2014/main" id="{E0E30C6F-AE3F-704C-A941-C4E168D2C62D}"/>
                  </a:ext>
                </a:extLst>
              </p:cNvPr>
              <p:cNvSpPr/>
              <p:nvPr/>
            </p:nvSpPr>
            <p:spPr>
              <a:xfrm>
                <a:off x="1711617" y="2794854"/>
                <a:ext cx="216024" cy="144016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3E556430-9C4C-8143-9D76-C89EF9632B30}"/>
                  </a:ext>
                </a:extLst>
              </p:cNvPr>
              <p:cNvSpPr/>
              <p:nvPr/>
            </p:nvSpPr>
            <p:spPr>
              <a:xfrm>
                <a:off x="1997461" y="2792968"/>
                <a:ext cx="216024" cy="144016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88" name="Rounded Rectangle 87">
                <a:extLst>
                  <a:ext uri="{FF2B5EF4-FFF2-40B4-BE49-F238E27FC236}">
                    <a16:creationId xmlns:a16="http://schemas.microsoft.com/office/drawing/2014/main" id="{D311DA9D-B4BB-8B4E-A77C-D423444AD5B2}"/>
                  </a:ext>
                </a:extLst>
              </p:cNvPr>
              <p:cNvSpPr/>
              <p:nvPr/>
            </p:nvSpPr>
            <p:spPr>
              <a:xfrm>
                <a:off x="2283305" y="2787997"/>
                <a:ext cx="216024" cy="144016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89" name="Hexagon 88">
              <a:extLst>
                <a:ext uri="{FF2B5EF4-FFF2-40B4-BE49-F238E27FC236}">
                  <a16:creationId xmlns:a16="http://schemas.microsoft.com/office/drawing/2014/main" id="{4C335CA2-9D18-EC48-8BD5-BB99A47F6E1A}"/>
                </a:ext>
              </a:extLst>
            </p:cNvPr>
            <p:cNvSpPr/>
            <p:nvPr/>
          </p:nvSpPr>
          <p:spPr>
            <a:xfrm>
              <a:off x="3650635" y="2569988"/>
              <a:ext cx="1782916" cy="1061547"/>
            </a:xfrm>
            <a:prstGeom prst="hexagon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Reservoir sampling </a:t>
              </a:r>
            </a:p>
          </p:txBody>
        </p:sp>
        <p:sp>
          <p:nvSpPr>
            <p:cNvPr id="90" name="Right Arrow 89">
              <a:extLst>
                <a:ext uri="{FF2B5EF4-FFF2-40B4-BE49-F238E27FC236}">
                  <a16:creationId xmlns:a16="http://schemas.microsoft.com/office/drawing/2014/main" id="{7F6653CE-F150-6F46-8EF6-FCF5799F1E7D}"/>
                </a:ext>
              </a:extLst>
            </p:cNvPr>
            <p:cNvSpPr/>
            <p:nvPr/>
          </p:nvSpPr>
          <p:spPr>
            <a:xfrm>
              <a:off x="3188353" y="2945183"/>
              <a:ext cx="385560" cy="31115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91" name="Right Arrow 90">
              <a:extLst>
                <a:ext uri="{FF2B5EF4-FFF2-40B4-BE49-F238E27FC236}">
                  <a16:creationId xmlns:a16="http://schemas.microsoft.com/office/drawing/2014/main" id="{EFA87DAA-66A5-7140-9695-D63005F6DB13}"/>
                </a:ext>
              </a:extLst>
            </p:cNvPr>
            <p:cNvSpPr/>
            <p:nvPr/>
          </p:nvSpPr>
          <p:spPr>
            <a:xfrm>
              <a:off x="5531798" y="2924589"/>
              <a:ext cx="385560" cy="31115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3EF1DBB8-E151-404D-B361-7025B745F060}"/>
                    </a:ext>
                  </a:extLst>
                </p:cNvPr>
                <p:cNvSpPr txBox="1"/>
                <p:nvPr/>
              </p:nvSpPr>
              <p:spPr>
                <a:xfrm>
                  <a:off x="5398749" y="3236881"/>
                  <a:ext cx="231345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Size of reservoir = </a:t>
                  </a:r>
                  <a14:m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3EF1DBB8-E151-404D-B361-7025B745F0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8749" y="3236881"/>
                  <a:ext cx="2313454" cy="400110"/>
                </a:xfrm>
                <a:prstGeom prst="rect">
                  <a:avLst/>
                </a:prstGeom>
                <a:blipFill>
                  <a:blip r:embed="rId8"/>
                  <a:stretch>
                    <a:fillRect l="-2186" t="-6061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AA9DC528-0F28-7F40-A7C2-9EAE44459EE4}"/>
                </a:ext>
              </a:extLst>
            </p:cNvPr>
            <p:cNvSpPr/>
            <p:nvPr/>
          </p:nvSpPr>
          <p:spPr>
            <a:xfrm>
              <a:off x="6948809" y="2984635"/>
              <a:ext cx="216024" cy="144016"/>
            </a:xfrm>
            <a:prstGeom prst="roundRect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0E3A9DA8-5754-FE46-9B50-DAFD7EC690B8}"/>
              </a:ext>
            </a:extLst>
          </p:cNvPr>
          <p:cNvSpPr/>
          <p:nvPr/>
        </p:nvSpPr>
        <p:spPr>
          <a:xfrm>
            <a:off x="607681" y="4195534"/>
            <a:ext cx="57615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u="sng" dirty="0"/>
              <a:t>Advantage: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No pre-knowledge  required of sub-stream size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B6962B-4A52-4347-B1DE-B2447A46804E}"/>
              </a:ext>
            </a:extLst>
          </p:cNvPr>
          <p:cNvSpPr/>
          <p:nvPr/>
        </p:nvSpPr>
        <p:spPr>
          <a:xfrm>
            <a:off x="607681" y="5010624"/>
            <a:ext cx="630328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/>
              <a:t>Disadvantages: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sub-streams are sampled unfairly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Difficult to run on multiple nodes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C1969F0-7004-0842-B80C-AE07EF3F883A}"/>
              </a:ext>
            </a:extLst>
          </p:cNvPr>
          <p:cNvGrpSpPr/>
          <p:nvPr/>
        </p:nvGrpSpPr>
        <p:grpSpPr>
          <a:xfrm>
            <a:off x="2101471" y="2485283"/>
            <a:ext cx="5173784" cy="1067003"/>
            <a:chOff x="2538419" y="3738615"/>
            <a:chExt cx="5173784" cy="1067003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1B07F9B-2E98-ED42-90E4-0D504CAE83C0}"/>
                </a:ext>
              </a:extLst>
            </p:cNvPr>
            <p:cNvCxnSpPr/>
            <p:nvPr/>
          </p:nvCxnSpPr>
          <p:spPr>
            <a:xfrm>
              <a:off x="5995098" y="3987194"/>
              <a:ext cx="0" cy="346948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322D141-090E-E144-BF0A-0FAFE5B85DA3}"/>
                </a:ext>
              </a:extLst>
            </p:cNvPr>
            <p:cNvCxnSpPr>
              <a:cxnSpLocks/>
            </p:cNvCxnSpPr>
            <p:nvPr/>
          </p:nvCxnSpPr>
          <p:spPr>
            <a:xfrm>
              <a:off x="5984809" y="4334142"/>
              <a:ext cx="1240176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F3FEB46-2459-7448-B5A8-EA5CC56DA8F5}"/>
                </a:ext>
              </a:extLst>
            </p:cNvPr>
            <p:cNvCxnSpPr/>
            <p:nvPr/>
          </p:nvCxnSpPr>
          <p:spPr>
            <a:xfrm>
              <a:off x="7224985" y="4006403"/>
              <a:ext cx="0" cy="346948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32" name="Rounded Rectangle 131">
              <a:extLst>
                <a:ext uri="{FF2B5EF4-FFF2-40B4-BE49-F238E27FC236}">
                  <a16:creationId xmlns:a16="http://schemas.microsoft.com/office/drawing/2014/main" id="{F492291E-D872-4E4C-B4A9-E609511C2372}"/>
                </a:ext>
              </a:extLst>
            </p:cNvPr>
            <p:cNvSpPr/>
            <p:nvPr/>
          </p:nvSpPr>
          <p:spPr>
            <a:xfrm>
              <a:off x="2824263" y="4213874"/>
              <a:ext cx="216024" cy="144016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33" name="Rounded Rectangle 132">
              <a:extLst>
                <a:ext uri="{FF2B5EF4-FFF2-40B4-BE49-F238E27FC236}">
                  <a16:creationId xmlns:a16="http://schemas.microsoft.com/office/drawing/2014/main" id="{AC084CEF-AF3A-3948-A079-A464FA53503B}"/>
                </a:ext>
              </a:extLst>
            </p:cNvPr>
            <p:cNvSpPr/>
            <p:nvPr/>
          </p:nvSpPr>
          <p:spPr>
            <a:xfrm>
              <a:off x="2538419" y="4213874"/>
              <a:ext cx="216024" cy="14401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34" name="Hexagon 133">
              <a:extLst>
                <a:ext uri="{FF2B5EF4-FFF2-40B4-BE49-F238E27FC236}">
                  <a16:creationId xmlns:a16="http://schemas.microsoft.com/office/drawing/2014/main" id="{E5849BA8-853B-2B4A-BABB-52FFDE25901F}"/>
                </a:ext>
              </a:extLst>
            </p:cNvPr>
            <p:cNvSpPr/>
            <p:nvPr/>
          </p:nvSpPr>
          <p:spPr>
            <a:xfrm>
              <a:off x="3650635" y="3738615"/>
              <a:ext cx="1782916" cy="1061547"/>
            </a:xfrm>
            <a:prstGeom prst="hexagon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Reservoir sampling </a:t>
              </a:r>
            </a:p>
          </p:txBody>
        </p:sp>
        <p:sp>
          <p:nvSpPr>
            <p:cNvPr id="135" name="Right Arrow 134">
              <a:extLst>
                <a:ext uri="{FF2B5EF4-FFF2-40B4-BE49-F238E27FC236}">
                  <a16:creationId xmlns:a16="http://schemas.microsoft.com/office/drawing/2014/main" id="{10D8BF8A-1B38-844D-828F-170A2CB81D0D}"/>
                </a:ext>
              </a:extLst>
            </p:cNvPr>
            <p:cNvSpPr/>
            <p:nvPr/>
          </p:nvSpPr>
          <p:spPr>
            <a:xfrm>
              <a:off x="3188353" y="4113810"/>
              <a:ext cx="385560" cy="31115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36" name="Right Arrow 135">
              <a:extLst>
                <a:ext uri="{FF2B5EF4-FFF2-40B4-BE49-F238E27FC236}">
                  <a16:creationId xmlns:a16="http://schemas.microsoft.com/office/drawing/2014/main" id="{709E0004-E7BF-694B-9168-9766A31A0584}"/>
                </a:ext>
              </a:extLst>
            </p:cNvPr>
            <p:cNvSpPr/>
            <p:nvPr/>
          </p:nvSpPr>
          <p:spPr>
            <a:xfrm>
              <a:off x="5531798" y="4093216"/>
              <a:ext cx="385560" cy="31115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FFBAC48A-E1F6-5D4C-8FE1-7D78D991B6F2}"/>
                    </a:ext>
                  </a:extLst>
                </p:cNvPr>
                <p:cNvSpPr txBox="1"/>
                <p:nvPr/>
              </p:nvSpPr>
              <p:spPr>
                <a:xfrm>
                  <a:off x="5398749" y="4405508"/>
                  <a:ext cx="231345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Size of reservoir = </a:t>
                  </a:r>
                  <a14:m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B02551FE-4A48-D249-981E-52971BEF2E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8749" y="4405508"/>
                  <a:ext cx="2313454" cy="400110"/>
                </a:xfrm>
                <a:prstGeom prst="rect">
                  <a:avLst/>
                </a:prstGeom>
                <a:blipFill>
                  <a:blip r:embed="rId8"/>
                  <a:stretch>
                    <a:fillRect l="-2186" t="-6061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8" name="Rounded Rectangle 137">
              <a:extLst>
                <a:ext uri="{FF2B5EF4-FFF2-40B4-BE49-F238E27FC236}">
                  <a16:creationId xmlns:a16="http://schemas.microsoft.com/office/drawing/2014/main" id="{6DFB0E3B-2589-C341-A238-63E860B01CFC}"/>
                </a:ext>
              </a:extLst>
            </p:cNvPr>
            <p:cNvSpPr/>
            <p:nvPr/>
          </p:nvSpPr>
          <p:spPr>
            <a:xfrm>
              <a:off x="6948809" y="4153262"/>
              <a:ext cx="216024" cy="144016"/>
            </a:xfrm>
            <a:prstGeom prst="roundRect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8812D4E9-C343-334D-8D47-C3148999F2CB}"/>
                </a:ext>
              </a:extLst>
            </p:cNvPr>
            <p:cNvGrpSpPr/>
            <p:nvPr/>
          </p:nvGrpSpPr>
          <p:grpSpPr>
            <a:xfrm>
              <a:off x="6051348" y="4152847"/>
              <a:ext cx="787712" cy="150873"/>
              <a:chOff x="1711617" y="2813397"/>
              <a:chExt cx="787712" cy="150873"/>
            </a:xfrm>
          </p:grpSpPr>
          <p:sp>
            <p:nvSpPr>
              <p:cNvPr id="140" name="Rounded Rectangle 139">
                <a:extLst>
                  <a:ext uri="{FF2B5EF4-FFF2-40B4-BE49-F238E27FC236}">
                    <a16:creationId xmlns:a16="http://schemas.microsoft.com/office/drawing/2014/main" id="{3D71ACFC-4F83-C247-9F80-6E320795C8E6}"/>
                  </a:ext>
                </a:extLst>
              </p:cNvPr>
              <p:cNvSpPr/>
              <p:nvPr/>
            </p:nvSpPr>
            <p:spPr>
              <a:xfrm>
                <a:off x="1711617" y="2820254"/>
                <a:ext cx="216024" cy="144016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41" name="Rounded Rectangle 140">
                <a:extLst>
                  <a:ext uri="{FF2B5EF4-FFF2-40B4-BE49-F238E27FC236}">
                    <a16:creationId xmlns:a16="http://schemas.microsoft.com/office/drawing/2014/main" id="{4D2C091D-F18C-2F4A-9AA1-22A131C04CE0}"/>
                  </a:ext>
                </a:extLst>
              </p:cNvPr>
              <p:cNvSpPr/>
              <p:nvPr/>
            </p:nvSpPr>
            <p:spPr>
              <a:xfrm>
                <a:off x="1984761" y="2818368"/>
                <a:ext cx="216024" cy="144016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42" name="Rounded Rectangle 141">
                <a:extLst>
                  <a:ext uri="{FF2B5EF4-FFF2-40B4-BE49-F238E27FC236}">
                    <a16:creationId xmlns:a16="http://schemas.microsoft.com/office/drawing/2014/main" id="{99F204AD-C4B4-2444-A783-D648228B96D6}"/>
                  </a:ext>
                </a:extLst>
              </p:cNvPr>
              <p:cNvSpPr/>
              <p:nvPr/>
            </p:nvSpPr>
            <p:spPr>
              <a:xfrm>
                <a:off x="2283305" y="2813397"/>
                <a:ext cx="216024" cy="144016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686AB4D-D845-E34A-949B-54DDBA281938}"/>
              </a:ext>
            </a:extLst>
          </p:cNvPr>
          <p:cNvGrpSpPr/>
          <p:nvPr/>
        </p:nvGrpSpPr>
        <p:grpSpPr>
          <a:xfrm>
            <a:off x="1217937" y="1928431"/>
            <a:ext cx="6723558" cy="1628983"/>
            <a:chOff x="7862084" y="2241080"/>
            <a:chExt cx="6723558" cy="162898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CCF1E2C-16E4-3245-B14E-8EDF2DFAFC7E}"/>
                </a:ext>
              </a:extLst>
            </p:cNvPr>
            <p:cNvSpPr txBox="1"/>
            <p:nvPr/>
          </p:nvSpPr>
          <p:spPr>
            <a:xfrm>
              <a:off x="7862084" y="2288898"/>
              <a:ext cx="15440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The 5th item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1C56670-63A9-2C4C-A559-63677E34A7EC}"/>
                </a:ext>
              </a:extLst>
            </p:cNvPr>
            <p:cNvCxnSpPr>
              <a:cxnSpLocks/>
            </p:cNvCxnSpPr>
            <p:nvPr/>
          </p:nvCxnSpPr>
          <p:spPr>
            <a:xfrm>
              <a:off x="8792596" y="2712076"/>
              <a:ext cx="188985" cy="42205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DD47FE2-09EB-AA4E-8318-3E5C55814DEB}"/>
                    </a:ext>
                  </a:extLst>
                </p:cNvPr>
                <p:cNvSpPr txBox="1"/>
                <p:nvPr/>
              </p:nvSpPr>
              <p:spPr>
                <a:xfrm>
                  <a:off x="9681735" y="2241080"/>
                  <a:ext cx="4903907" cy="5282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dirty="0"/>
                    <a:t>With pr</a:t>
                  </a:r>
                  <a:r>
                    <a:rPr lang="en-US" altLang="zh-Hans" sz="2000" dirty="0"/>
                    <a:t>obability</a:t>
                  </a:r>
                  <a:r>
                    <a:rPr lang="en-US" sz="2000" dirty="0"/>
                    <a:t>(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a14:m>
                  <a:r>
                    <a:rPr lang="en-US" sz="2000" dirty="0"/>
                    <a:t>) replace</a:t>
                  </a:r>
                  <a:r>
                    <a:rPr lang="en-US" altLang="zh-Hans" sz="2000" dirty="0"/>
                    <a:t>d</a:t>
                  </a:r>
                  <a:r>
                    <a:rPr lang="en-US" sz="2000" dirty="0"/>
                    <a:t> by </a:t>
                  </a:r>
                  <a:r>
                    <a:rPr lang="en-GB" sz="2000" dirty="0"/>
                    <a:t>the 5th </a:t>
                  </a:r>
                  <a:r>
                    <a:rPr lang="en-US" sz="2000" dirty="0"/>
                    <a:t>item</a:t>
                  </a: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DD47FE2-09EB-AA4E-8318-3E5C55814D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1735" y="2241080"/>
                  <a:ext cx="4903907" cy="528222"/>
                </a:xfrm>
                <a:prstGeom prst="rect">
                  <a:avLst/>
                </a:prstGeom>
                <a:blipFill>
                  <a:blip r:embed="rId9"/>
                  <a:stretch>
                    <a:fillRect l="-517" r="-775" b="-46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325FA91-30FA-EE4E-86D9-B7746CBF1283}"/>
                </a:ext>
              </a:extLst>
            </p:cNvPr>
            <p:cNvGrpSpPr/>
            <p:nvPr/>
          </p:nvGrpSpPr>
          <p:grpSpPr>
            <a:xfrm>
              <a:off x="8634090" y="2803060"/>
              <a:ext cx="5173784" cy="1067003"/>
              <a:chOff x="2538419" y="3738615"/>
              <a:chExt cx="5173784" cy="1067003"/>
            </a:xfrm>
          </p:grpSpPr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8CED2F14-7BC9-7F4E-A26F-3FEDEAC9D541}"/>
                  </a:ext>
                </a:extLst>
              </p:cNvPr>
              <p:cNvCxnSpPr/>
              <p:nvPr/>
            </p:nvCxnSpPr>
            <p:spPr>
              <a:xfrm>
                <a:off x="5995098" y="3987194"/>
                <a:ext cx="0" cy="346948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87103370-40A2-504D-A9A8-6D29E52654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4809" y="4334142"/>
                <a:ext cx="1240176" cy="0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9A034EBD-E7C1-994E-A518-D072A8DB7F5C}"/>
                  </a:ext>
                </a:extLst>
              </p:cNvPr>
              <p:cNvCxnSpPr/>
              <p:nvPr/>
            </p:nvCxnSpPr>
            <p:spPr>
              <a:xfrm>
                <a:off x="7224985" y="4006403"/>
                <a:ext cx="0" cy="346948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01" name="Rounded Rectangle 100">
                <a:extLst>
                  <a:ext uri="{FF2B5EF4-FFF2-40B4-BE49-F238E27FC236}">
                    <a16:creationId xmlns:a16="http://schemas.microsoft.com/office/drawing/2014/main" id="{C6BAC573-E197-8442-A607-281A67D261A1}"/>
                  </a:ext>
                </a:extLst>
              </p:cNvPr>
              <p:cNvSpPr/>
              <p:nvPr/>
            </p:nvSpPr>
            <p:spPr>
              <a:xfrm>
                <a:off x="2824263" y="4213874"/>
                <a:ext cx="216024" cy="144016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02" name="Rounded Rectangle 101">
                <a:extLst>
                  <a:ext uri="{FF2B5EF4-FFF2-40B4-BE49-F238E27FC236}">
                    <a16:creationId xmlns:a16="http://schemas.microsoft.com/office/drawing/2014/main" id="{D05FA3C7-F820-3B4A-8BC0-7CD8F128ED08}"/>
                  </a:ext>
                </a:extLst>
              </p:cNvPr>
              <p:cNvSpPr/>
              <p:nvPr/>
            </p:nvSpPr>
            <p:spPr>
              <a:xfrm>
                <a:off x="2538419" y="4213874"/>
                <a:ext cx="216024" cy="144016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07" name="Hexagon 106">
                <a:extLst>
                  <a:ext uri="{FF2B5EF4-FFF2-40B4-BE49-F238E27FC236}">
                    <a16:creationId xmlns:a16="http://schemas.microsoft.com/office/drawing/2014/main" id="{2BD0AC9B-BE5E-4D40-BC9E-F09F9CCA8A18}"/>
                  </a:ext>
                </a:extLst>
              </p:cNvPr>
              <p:cNvSpPr/>
              <p:nvPr/>
            </p:nvSpPr>
            <p:spPr>
              <a:xfrm>
                <a:off x="3650635" y="3738615"/>
                <a:ext cx="1782916" cy="1061547"/>
              </a:xfrm>
              <a:prstGeom prst="hexagon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Reservoir sampling </a:t>
                </a:r>
              </a:p>
            </p:txBody>
          </p:sp>
          <p:sp>
            <p:nvSpPr>
              <p:cNvPr id="108" name="Right Arrow 107">
                <a:extLst>
                  <a:ext uri="{FF2B5EF4-FFF2-40B4-BE49-F238E27FC236}">
                    <a16:creationId xmlns:a16="http://schemas.microsoft.com/office/drawing/2014/main" id="{92D199EB-2D66-C941-8E8D-0E5B34A0FA21}"/>
                  </a:ext>
                </a:extLst>
              </p:cNvPr>
              <p:cNvSpPr/>
              <p:nvPr/>
            </p:nvSpPr>
            <p:spPr>
              <a:xfrm>
                <a:off x="3188353" y="4113810"/>
                <a:ext cx="385560" cy="31115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09" name="Right Arrow 108">
                <a:extLst>
                  <a:ext uri="{FF2B5EF4-FFF2-40B4-BE49-F238E27FC236}">
                    <a16:creationId xmlns:a16="http://schemas.microsoft.com/office/drawing/2014/main" id="{60ABC975-C38C-7043-892C-A8951959C1C0}"/>
                  </a:ext>
                </a:extLst>
              </p:cNvPr>
              <p:cNvSpPr/>
              <p:nvPr/>
            </p:nvSpPr>
            <p:spPr>
              <a:xfrm>
                <a:off x="5531798" y="4093216"/>
                <a:ext cx="385560" cy="31115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B02551FE-4A48-D249-981E-52971BEF2E75}"/>
                      </a:ext>
                    </a:extLst>
                  </p:cNvPr>
                  <p:cNvSpPr txBox="1"/>
                  <p:nvPr/>
                </p:nvSpPr>
                <p:spPr>
                  <a:xfrm>
                    <a:off x="5398749" y="4405508"/>
                    <a:ext cx="2313454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/>
                      <a:t>Size of reservoir = </a:t>
                    </a:r>
                    <a14:m>
                      <m:oMath xmlns:m="http://schemas.openxmlformats.org/officeDocument/2006/math"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B02551FE-4A48-D249-981E-52971BEF2E7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98749" y="4405508"/>
                    <a:ext cx="2313454" cy="40011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186" t="-6061" b="-2424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1" name="Rounded Rectangle 110">
                <a:extLst>
                  <a:ext uri="{FF2B5EF4-FFF2-40B4-BE49-F238E27FC236}">
                    <a16:creationId xmlns:a16="http://schemas.microsoft.com/office/drawing/2014/main" id="{00992121-EF44-0E4B-9C8B-049A94166390}"/>
                  </a:ext>
                </a:extLst>
              </p:cNvPr>
              <p:cNvSpPr/>
              <p:nvPr/>
            </p:nvSpPr>
            <p:spPr>
              <a:xfrm>
                <a:off x="6948809" y="4153262"/>
                <a:ext cx="216024" cy="144016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32D66C25-23B5-6142-B0F4-4AAE48EC5AD7}"/>
                  </a:ext>
                </a:extLst>
              </p:cNvPr>
              <p:cNvGrpSpPr/>
              <p:nvPr/>
            </p:nvGrpSpPr>
            <p:grpSpPr>
              <a:xfrm>
                <a:off x="6051348" y="4152847"/>
                <a:ext cx="787712" cy="150873"/>
                <a:chOff x="1711617" y="2813397"/>
                <a:chExt cx="787712" cy="150873"/>
              </a:xfrm>
            </p:grpSpPr>
            <p:sp>
              <p:nvSpPr>
                <p:cNvPr id="113" name="Rounded Rectangle 112">
                  <a:extLst>
                    <a:ext uri="{FF2B5EF4-FFF2-40B4-BE49-F238E27FC236}">
                      <a16:creationId xmlns:a16="http://schemas.microsoft.com/office/drawing/2014/main" id="{9A37CE8A-792C-794A-9D2D-C42457C01827}"/>
                    </a:ext>
                  </a:extLst>
                </p:cNvPr>
                <p:cNvSpPr/>
                <p:nvPr/>
              </p:nvSpPr>
              <p:spPr>
                <a:xfrm>
                  <a:off x="1711617" y="2820254"/>
                  <a:ext cx="216024" cy="144016"/>
                </a:xfrm>
                <a:prstGeom prst="roundRect">
                  <a:avLst/>
                </a:prstGeom>
                <a:solidFill>
                  <a:srgbClr val="00B0F0"/>
                </a:solidFill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114" name="Rounded Rectangle 113">
                  <a:extLst>
                    <a:ext uri="{FF2B5EF4-FFF2-40B4-BE49-F238E27FC236}">
                      <a16:creationId xmlns:a16="http://schemas.microsoft.com/office/drawing/2014/main" id="{F49685F5-F8C9-DD4C-857F-D81E9547B6E4}"/>
                    </a:ext>
                  </a:extLst>
                </p:cNvPr>
                <p:cNvSpPr/>
                <p:nvPr/>
              </p:nvSpPr>
              <p:spPr>
                <a:xfrm>
                  <a:off x="1984761" y="2818368"/>
                  <a:ext cx="216024" cy="144016"/>
                </a:xfrm>
                <a:prstGeom prst="roundRect">
                  <a:avLst/>
                </a:prstGeom>
                <a:solidFill>
                  <a:srgbClr val="00B0F0"/>
                </a:solidFill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115" name="Rounded Rectangle 114">
                  <a:extLst>
                    <a:ext uri="{FF2B5EF4-FFF2-40B4-BE49-F238E27FC236}">
                      <a16:creationId xmlns:a16="http://schemas.microsoft.com/office/drawing/2014/main" id="{70B421BD-B082-5A47-A50E-669B3EED85FF}"/>
                    </a:ext>
                  </a:extLst>
                </p:cNvPr>
                <p:cNvSpPr/>
                <p:nvPr/>
              </p:nvSpPr>
              <p:spPr>
                <a:xfrm>
                  <a:off x="2283305" y="2813397"/>
                  <a:ext cx="216024" cy="144016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</p:grp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67C119C-11C4-C54C-B880-D7C2015BA4F9}"/>
              </a:ext>
            </a:extLst>
          </p:cNvPr>
          <p:cNvGrpSpPr/>
          <p:nvPr/>
        </p:nvGrpSpPr>
        <p:grpSpPr>
          <a:xfrm>
            <a:off x="1026498" y="1921201"/>
            <a:ext cx="6727325" cy="1639655"/>
            <a:chOff x="6300153" y="4694315"/>
            <a:chExt cx="6727325" cy="1639655"/>
          </a:xfrm>
        </p:grpSpPr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B42EC727-5A2E-9145-AB80-344F613D3006}"/>
                </a:ext>
              </a:extLst>
            </p:cNvPr>
            <p:cNvCxnSpPr>
              <a:cxnSpLocks/>
            </p:cNvCxnSpPr>
            <p:nvPr/>
          </p:nvCxnSpPr>
          <p:spPr>
            <a:xfrm>
              <a:off x="7293325" y="5234793"/>
              <a:ext cx="188985" cy="42205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A72A859-B2A2-E44A-838C-5FED1446C032}"/>
                </a:ext>
              </a:extLst>
            </p:cNvPr>
            <p:cNvGrpSpPr/>
            <p:nvPr/>
          </p:nvGrpSpPr>
          <p:grpSpPr>
            <a:xfrm>
              <a:off x="6300153" y="4694315"/>
              <a:ext cx="6727325" cy="1639655"/>
              <a:chOff x="6300153" y="4694315"/>
              <a:chExt cx="6727325" cy="1639655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79E0342D-C6E0-0440-9E9F-85D680438F0A}"/>
                  </a:ext>
                </a:extLst>
              </p:cNvPr>
              <p:cNvGrpSpPr/>
              <p:nvPr/>
            </p:nvGrpSpPr>
            <p:grpSpPr>
              <a:xfrm>
                <a:off x="7421620" y="5266967"/>
                <a:ext cx="4830884" cy="1067003"/>
                <a:chOff x="2134750" y="4025686"/>
                <a:chExt cx="4830884" cy="1067003"/>
              </a:xfrm>
            </p:grpSpPr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BD001509-10C7-A241-B24E-907AD93FC9D6}"/>
                    </a:ext>
                  </a:extLst>
                </p:cNvPr>
                <p:cNvGrpSpPr/>
                <p:nvPr/>
              </p:nvGrpSpPr>
              <p:grpSpPr>
                <a:xfrm>
                  <a:off x="2134750" y="4025686"/>
                  <a:ext cx="4830884" cy="1067003"/>
                  <a:chOff x="2881319" y="3738615"/>
                  <a:chExt cx="4830884" cy="1067003"/>
                </a:xfrm>
              </p:grpSpPr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696897C4-EF8F-3643-A2DF-E3DB4B6FEBCE}"/>
                      </a:ext>
                    </a:extLst>
                  </p:cNvPr>
                  <p:cNvCxnSpPr/>
                  <p:nvPr/>
                </p:nvCxnSpPr>
                <p:spPr>
                  <a:xfrm>
                    <a:off x="5995098" y="3987194"/>
                    <a:ext cx="0" cy="346948"/>
                  </a:xfrm>
                  <a:prstGeom prst="line">
                    <a:avLst/>
                  </a:prstGeom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AD1E755B-3DB1-7847-9625-F0293116CA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984809" y="4334142"/>
                    <a:ext cx="1240176" cy="0"/>
                  </a:xfrm>
                  <a:prstGeom prst="line">
                    <a:avLst/>
                  </a:prstGeom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3DD48F0A-9985-224B-9BDF-366E6EF9B317}"/>
                      </a:ext>
                    </a:extLst>
                  </p:cNvPr>
                  <p:cNvCxnSpPr/>
                  <p:nvPr/>
                </p:nvCxnSpPr>
                <p:spPr>
                  <a:xfrm>
                    <a:off x="7224985" y="4006403"/>
                    <a:ext cx="0" cy="346948"/>
                  </a:xfrm>
                  <a:prstGeom prst="line">
                    <a:avLst/>
                  </a:prstGeom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1" name="Rounded Rectangle 120">
                    <a:extLst>
                      <a:ext uri="{FF2B5EF4-FFF2-40B4-BE49-F238E27FC236}">
                        <a16:creationId xmlns:a16="http://schemas.microsoft.com/office/drawing/2014/main" id="{FF3C8F59-AB2D-7F4D-A967-BDB129F33359}"/>
                      </a:ext>
                    </a:extLst>
                  </p:cNvPr>
                  <p:cNvSpPr/>
                  <p:nvPr/>
                </p:nvSpPr>
                <p:spPr>
                  <a:xfrm>
                    <a:off x="2881319" y="4201174"/>
                    <a:ext cx="216024" cy="144016"/>
                  </a:xfrm>
                  <a:prstGeom prst="round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122" name="Hexagon 121">
                    <a:extLst>
                      <a:ext uri="{FF2B5EF4-FFF2-40B4-BE49-F238E27FC236}">
                        <a16:creationId xmlns:a16="http://schemas.microsoft.com/office/drawing/2014/main" id="{1E330A0D-D0CA-744D-BF32-03F151BBF1B6}"/>
                      </a:ext>
                    </a:extLst>
                  </p:cNvPr>
                  <p:cNvSpPr/>
                  <p:nvPr/>
                </p:nvSpPr>
                <p:spPr>
                  <a:xfrm>
                    <a:off x="3650635" y="3738615"/>
                    <a:ext cx="1782916" cy="1061547"/>
                  </a:xfrm>
                  <a:prstGeom prst="hexagon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Reservoir sampling </a:t>
                    </a:r>
                  </a:p>
                </p:txBody>
              </p:sp>
              <p:sp>
                <p:nvSpPr>
                  <p:cNvPr id="123" name="Right Arrow 122">
                    <a:extLst>
                      <a:ext uri="{FF2B5EF4-FFF2-40B4-BE49-F238E27FC236}">
                        <a16:creationId xmlns:a16="http://schemas.microsoft.com/office/drawing/2014/main" id="{4D669231-F44E-6C43-A9D5-5E1A04024CF4}"/>
                      </a:ext>
                    </a:extLst>
                  </p:cNvPr>
                  <p:cNvSpPr/>
                  <p:nvPr/>
                </p:nvSpPr>
                <p:spPr>
                  <a:xfrm>
                    <a:off x="3188353" y="4113810"/>
                    <a:ext cx="385560" cy="311159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124" name="Right Arrow 123">
                    <a:extLst>
                      <a:ext uri="{FF2B5EF4-FFF2-40B4-BE49-F238E27FC236}">
                        <a16:creationId xmlns:a16="http://schemas.microsoft.com/office/drawing/2014/main" id="{FE4740FE-807B-D346-89D6-373A8E418254}"/>
                      </a:ext>
                    </a:extLst>
                  </p:cNvPr>
                  <p:cNvSpPr/>
                  <p:nvPr/>
                </p:nvSpPr>
                <p:spPr>
                  <a:xfrm>
                    <a:off x="5531798" y="4093216"/>
                    <a:ext cx="385560" cy="311159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25" name="TextBox 124">
                        <a:extLst>
                          <a:ext uri="{FF2B5EF4-FFF2-40B4-BE49-F238E27FC236}">
                            <a16:creationId xmlns:a16="http://schemas.microsoft.com/office/drawing/2014/main" id="{A99F8A32-C015-D647-9488-19C0CB6B3FA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398749" y="4405508"/>
                        <a:ext cx="2313454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000" dirty="0"/>
                          <a:t>Size of reservoir = </a:t>
                        </a:r>
                        <a14:m>
                          <m:oMath xmlns:m="http://schemas.openxmlformats.org/officeDocument/2006/math"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oMath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25" name="TextBox 124">
                        <a:extLst>
                          <a:ext uri="{FF2B5EF4-FFF2-40B4-BE49-F238E27FC236}">
                            <a16:creationId xmlns:a16="http://schemas.microsoft.com/office/drawing/2014/main" id="{A99F8A32-C015-D647-9488-19C0CB6B3FA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98749" y="4405508"/>
                        <a:ext cx="2313454" cy="400110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l="-2186" t="-9375" b="-25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26" name="Rounded Rectangle 125">
                    <a:extLst>
                      <a:ext uri="{FF2B5EF4-FFF2-40B4-BE49-F238E27FC236}">
                        <a16:creationId xmlns:a16="http://schemas.microsoft.com/office/drawing/2014/main" id="{C5F4F819-22D1-EA46-8BB9-158CC45616ED}"/>
                      </a:ext>
                    </a:extLst>
                  </p:cNvPr>
                  <p:cNvSpPr/>
                  <p:nvPr/>
                </p:nvSpPr>
                <p:spPr>
                  <a:xfrm>
                    <a:off x="6948809" y="4153262"/>
                    <a:ext cx="216024" cy="144016"/>
                  </a:xfrm>
                  <a:prstGeom prst="roundRect">
                    <a:avLst/>
                  </a:prstGeom>
                  <a:solidFill>
                    <a:srgbClr val="00B0F0"/>
                  </a:solidFill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grpSp>
                <p:nvGrpSpPr>
                  <p:cNvPr id="127" name="Group 126">
                    <a:extLst>
                      <a:ext uri="{FF2B5EF4-FFF2-40B4-BE49-F238E27FC236}">
                        <a16:creationId xmlns:a16="http://schemas.microsoft.com/office/drawing/2014/main" id="{5E82A697-425D-D140-BF9C-CB57039E2547}"/>
                      </a:ext>
                    </a:extLst>
                  </p:cNvPr>
                  <p:cNvGrpSpPr/>
                  <p:nvPr/>
                </p:nvGrpSpPr>
                <p:grpSpPr>
                  <a:xfrm>
                    <a:off x="6051348" y="4157818"/>
                    <a:ext cx="501868" cy="145902"/>
                    <a:chOff x="1711617" y="2818368"/>
                    <a:chExt cx="501868" cy="145902"/>
                  </a:xfrm>
                </p:grpSpPr>
                <p:sp>
                  <p:nvSpPr>
                    <p:cNvPr id="128" name="Rounded Rectangle 127">
                      <a:extLst>
                        <a:ext uri="{FF2B5EF4-FFF2-40B4-BE49-F238E27FC236}">
                          <a16:creationId xmlns:a16="http://schemas.microsoft.com/office/drawing/2014/main" id="{58C2248C-8761-AC45-8F27-ACB2948F13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11617" y="2820254"/>
                      <a:ext cx="216024" cy="144016"/>
                    </a:xfrm>
                    <a:prstGeom prst="roundRect">
                      <a:avLst/>
                    </a:prstGeom>
                    <a:solidFill>
                      <a:srgbClr val="00B0F0"/>
                    </a:solidFill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  <p:sp>
                  <p:nvSpPr>
                    <p:cNvPr id="129" name="Rounded Rectangle 128">
                      <a:extLst>
                        <a:ext uri="{FF2B5EF4-FFF2-40B4-BE49-F238E27FC236}">
                          <a16:creationId xmlns:a16="http://schemas.microsoft.com/office/drawing/2014/main" id="{0AF961C0-47C7-9244-93E9-BE32B8F28C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97461" y="2818368"/>
                      <a:ext cx="216024" cy="144016"/>
                    </a:xfrm>
                    <a:prstGeom prst="roundRect">
                      <a:avLst/>
                    </a:prstGeom>
                    <a:solidFill>
                      <a:srgbClr val="00B0F0"/>
                    </a:solidFill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</p:grpSp>
            </p:grpSp>
            <p:sp>
              <p:nvSpPr>
                <p:cNvPr id="131" name="Rounded Rectangle 130">
                  <a:extLst>
                    <a:ext uri="{FF2B5EF4-FFF2-40B4-BE49-F238E27FC236}">
                      <a16:creationId xmlns:a16="http://schemas.microsoft.com/office/drawing/2014/main" id="{631826E2-E120-5B40-9A8A-E233301EE169}"/>
                    </a:ext>
                  </a:extLst>
                </p:cNvPr>
                <p:cNvSpPr/>
                <p:nvPr/>
              </p:nvSpPr>
              <p:spPr>
                <a:xfrm>
                  <a:off x="5878346" y="4458988"/>
                  <a:ext cx="216024" cy="144016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</p:grp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12E8B9D-A59A-0543-8AC6-D5348BF914D7}"/>
                  </a:ext>
                </a:extLst>
              </p:cNvPr>
              <p:cNvSpPr txBox="1"/>
              <p:nvPr/>
            </p:nvSpPr>
            <p:spPr>
              <a:xfrm>
                <a:off x="6300153" y="4752381"/>
                <a:ext cx="15584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/>
                  <a:t>The 6th item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37E706E8-D8D2-A341-A17A-F0FBA07930F6}"/>
                      </a:ext>
                    </a:extLst>
                  </p:cNvPr>
                  <p:cNvSpPr txBox="1"/>
                  <p:nvPr/>
                </p:nvSpPr>
                <p:spPr>
                  <a:xfrm>
                    <a:off x="8109144" y="4694315"/>
                    <a:ext cx="4918334" cy="52822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2000" dirty="0"/>
                      <a:t>With pr</a:t>
                    </a:r>
                    <a:r>
                      <a:rPr lang="en-US" altLang="zh-Hans" sz="2000" dirty="0"/>
                      <a:t>obability</a:t>
                    </a:r>
                    <a:r>
                      <a:rPr lang="en-US" sz="2000" dirty="0"/>
                      <a:t>(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zh-Hans" sz="2000" b="0" i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oMath>
                    </a14:m>
                    <a:r>
                      <a:rPr lang="en-US" sz="2000" dirty="0"/>
                      <a:t>) replace</a:t>
                    </a:r>
                    <a:r>
                      <a:rPr lang="en-US" altLang="zh-Hans" sz="2000" dirty="0"/>
                      <a:t>d</a:t>
                    </a:r>
                    <a:r>
                      <a:rPr lang="en-US" sz="2000" dirty="0"/>
                      <a:t> by the 6</a:t>
                    </a:r>
                    <a:r>
                      <a:rPr lang="en-US" altLang="zh-Hans" sz="2000" dirty="0"/>
                      <a:t>th item</a:t>
                    </a:r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37E706E8-D8D2-A341-A17A-F0FBA07930F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09144" y="4694315"/>
                    <a:ext cx="4918334" cy="52822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514" r="-514" b="-69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4ADB9DFD-5F49-FC42-B68D-0897D361648F}"/>
              </a:ext>
            </a:extLst>
          </p:cNvPr>
          <p:cNvGrpSpPr/>
          <p:nvPr/>
        </p:nvGrpSpPr>
        <p:grpSpPr>
          <a:xfrm>
            <a:off x="2457060" y="2488161"/>
            <a:ext cx="4830884" cy="1067003"/>
            <a:chOff x="2134750" y="4025686"/>
            <a:chExt cx="4830884" cy="1067003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F4F7CBFE-4A8D-4A4D-AEFA-52CE08BA019F}"/>
                </a:ext>
              </a:extLst>
            </p:cNvPr>
            <p:cNvGrpSpPr/>
            <p:nvPr/>
          </p:nvGrpSpPr>
          <p:grpSpPr>
            <a:xfrm>
              <a:off x="2134750" y="4025686"/>
              <a:ext cx="4830884" cy="1067003"/>
              <a:chOff x="2881319" y="3738615"/>
              <a:chExt cx="4830884" cy="1067003"/>
            </a:xfrm>
          </p:grpSpPr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217FF11A-EF43-A441-A6A4-9AA75A8CF3D0}"/>
                  </a:ext>
                </a:extLst>
              </p:cNvPr>
              <p:cNvCxnSpPr/>
              <p:nvPr/>
            </p:nvCxnSpPr>
            <p:spPr>
              <a:xfrm>
                <a:off x="5995098" y="3987194"/>
                <a:ext cx="0" cy="346948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87325D04-F31E-7C4E-B42C-243D62F65D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4809" y="4334142"/>
                <a:ext cx="1240176" cy="0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9A3D8657-C6E6-0B4F-8F85-832AEFCF7524}"/>
                  </a:ext>
                </a:extLst>
              </p:cNvPr>
              <p:cNvCxnSpPr/>
              <p:nvPr/>
            </p:nvCxnSpPr>
            <p:spPr>
              <a:xfrm>
                <a:off x="7224985" y="4006403"/>
                <a:ext cx="0" cy="346948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65" name="Rounded Rectangle 164">
                <a:extLst>
                  <a:ext uri="{FF2B5EF4-FFF2-40B4-BE49-F238E27FC236}">
                    <a16:creationId xmlns:a16="http://schemas.microsoft.com/office/drawing/2014/main" id="{99902A3F-8791-BE44-8D94-76009C31BEB2}"/>
                  </a:ext>
                </a:extLst>
              </p:cNvPr>
              <p:cNvSpPr/>
              <p:nvPr/>
            </p:nvSpPr>
            <p:spPr>
              <a:xfrm>
                <a:off x="2881319" y="4201174"/>
                <a:ext cx="216024" cy="144016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66" name="Hexagon 165">
                <a:extLst>
                  <a:ext uri="{FF2B5EF4-FFF2-40B4-BE49-F238E27FC236}">
                    <a16:creationId xmlns:a16="http://schemas.microsoft.com/office/drawing/2014/main" id="{F79CB91B-0BD9-FC4D-AF4B-CC169D9D452D}"/>
                  </a:ext>
                </a:extLst>
              </p:cNvPr>
              <p:cNvSpPr/>
              <p:nvPr/>
            </p:nvSpPr>
            <p:spPr>
              <a:xfrm>
                <a:off x="3650635" y="3738615"/>
                <a:ext cx="1782916" cy="1061547"/>
              </a:xfrm>
              <a:prstGeom prst="hexagon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Reservoir sampling </a:t>
                </a:r>
              </a:p>
            </p:txBody>
          </p:sp>
          <p:sp>
            <p:nvSpPr>
              <p:cNvPr id="167" name="Right Arrow 166">
                <a:extLst>
                  <a:ext uri="{FF2B5EF4-FFF2-40B4-BE49-F238E27FC236}">
                    <a16:creationId xmlns:a16="http://schemas.microsoft.com/office/drawing/2014/main" id="{59D48B1C-8BD4-2842-92E3-212C832C3FAD}"/>
                  </a:ext>
                </a:extLst>
              </p:cNvPr>
              <p:cNvSpPr/>
              <p:nvPr/>
            </p:nvSpPr>
            <p:spPr>
              <a:xfrm>
                <a:off x="3188353" y="4113810"/>
                <a:ext cx="385560" cy="31115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68" name="Right Arrow 167">
                <a:extLst>
                  <a:ext uri="{FF2B5EF4-FFF2-40B4-BE49-F238E27FC236}">
                    <a16:creationId xmlns:a16="http://schemas.microsoft.com/office/drawing/2014/main" id="{08514033-B8E7-B746-A722-4D44727B5FC0}"/>
                  </a:ext>
                </a:extLst>
              </p:cNvPr>
              <p:cNvSpPr/>
              <p:nvPr/>
            </p:nvSpPr>
            <p:spPr>
              <a:xfrm>
                <a:off x="5531798" y="4093216"/>
                <a:ext cx="385560" cy="31115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9" name="TextBox 168">
                    <a:extLst>
                      <a:ext uri="{FF2B5EF4-FFF2-40B4-BE49-F238E27FC236}">
                        <a16:creationId xmlns:a16="http://schemas.microsoft.com/office/drawing/2014/main" id="{A940D714-F2AB-274E-AC0B-83CD7AA1E6A9}"/>
                      </a:ext>
                    </a:extLst>
                  </p:cNvPr>
                  <p:cNvSpPr txBox="1"/>
                  <p:nvPr/>
                </p:nvSpPr>
                <p:spPr>
                  <a:xfrm>
                    <a:off x="5398749" y="4405508"/>
                    <a:ext cx="2313454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/>
                      <a:t>Size of reservoir = </a:t>
                    </a:r>
                    <a14:m>
                      <m:oMath xmlns:m="http://schemas.openxmlformats.org/officeDocument/2006/math"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25" name="TextBox 124">
                    <a:extLst>
                      <a:ext uri="{FF2B5EF4-FFF2-40B4-BE49-F238E27FC236}">
                        <a16:creationId xmlns:a16="http://schemas.microsoft.com/office/drawing/2014/main" id="{A99F8A32-C015-D647-9488-19C0CB6B3F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98749" y="4405508"/>
                    <a:ext cx="2313454" cy="40011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186" t="-9375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0" name="Rounded Rectangle 169">
                <a:extLst>
                  <a:ext uri="{FF2B5EF4-FFF2-40B4-BE49-F238E27FC236}">
                    <a16:creationId xmlns:a16="http://schemas.microsoft.com/office/drawing/2014/main" id="{0755B57A-D724-E94A-945C-60922E7AE8E0}"/>
                  </a:ext>
                </a:extLst>
              </p:cNvPr>
              <p:cNvSpPr/>
              <p:nvPr/>
            </p:nvSpPr>
            <p:spPr>
              <a:xfrm>
                <a:off x="6948809" y="4153262"/>
                <a:ext cx="216024" cy="144016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6164CA9D-DE5E-AF4E-ABC7-0D4AAE4095FC}"/>
                  </a:ext>
                </a:extLst>
              </p:cNvPr>
              <p:cNvGrpSpPr/>
              <p:nvPr/>
            </p:nvGrpSpPr>
            <p:grpSpPr>
              <a:xfrm>
                <a:off x="6051348" y="4157818"/>
                <a:ext cx="501868" cy="145902"/>
                <a:chOff x="1711617" y="2818368"/>
                <a:chExt cx="501868" cy="145902"/>
              </a:xfrm>
            </p:grpSpPr>
            <p:sp>
              <p:nvSpPr>
                <p:cNvPr id="172" name="Rounded Rectangle 171">
                  <a:extLst>
                    <a:ext uri="{FF2B5EF4-FFF2-40B4-BE49-F238E27FC236}">
                      <a16:creationId xmlns:a16="http://schemas.microsoft.com/office/drawing/2014/main" id="{B768713E-FA4D-2545-8D4E-6C3C58632BBA}"/>
                    </a:ext>
                  </a:extLst>
                </p:cNvPr>
                <p:cNvSpPr/>
                <p:nvPr/>
              </p:nvSpPr>
              <p:spPr>
                <a:xfrm>
                  <a:off x="1711617" y="2820254"/>
                  <a:ext cx="216024" cy="144016"/>
                </a:xfrm>
                <a:prstGeom prst="roundRect">
                  <a:avLst/>
                </a:prstGeom>
                <a:solidFill>
                  <a:srgbClr val="00B0F0"/>
                </a:solidFill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173" name="Rounded Rectangle 172">
                  <a:extLst>
                    <a:ext uri="{FF2B5EF4-FFF2-40B4-BE49-F238E27FC236}">
                      <a16:creationId xmlns:a16="http://schemas.microsoft.com/office/drawing/2014/main" id="{33EEC057-2577-EA4C-8E28-056BA5D71047}"/>
                    </a:ext>
                  </a:extLst>
                </p:cNvPr>
                <p:cNvSpPr/>
                <p:nvPr/>
              </p:nvSpPr>
              <p:spPr>
                <a:xfrm>
                  <a:off x="1997461" y="2818368"/>
                  <a:ext cx="216024" cy="144016"/>
                </a:xfrm>
                <a:prstGeom prst="roundRect">
                  <a:avLst/>
                </a:prstGeom>
                <a:solidFill>
                  <a:srgbClr val="00B0F0"/>
                </a:solidFill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</p:grpSp>
        </p:grpSp>
        <p:sp>
          <p:nvSpPr>
            <p:cNvPr id="154" name="Rounded Rectangle 153">
              <a:extLst>
                <a:ext uri="{FF2B5EF4-FFF2-40B4-BE49-F238E27FC236}">
                  <a16:creationId xmlns:a16="http://schemas.microsoft.com/office/drawing/2014/main" id="{77A7FB09-C06F-E34E-AD2D-D0662EB43139}"/>
                </a:ext>
              </a:extLst>
            </p:cNvPr>
            <p:cNvSpPr/>
            <p:nvPr/>
          </p:nvSpPr>
          <p:spPr>
            <a:xfrm>
              <a:off x="5878346" y="4458988"/>
              <a:ext cx="216024" cy="144016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C7C9921-FE4D-2E42-92BD-D4D8AB2B403A}"/>
              </a:ext>
            </a:extLst>
          </p:cNvPr>
          <p:cNvGrpSpPr/>
          <p:nvPr/>
        </p:nvGrpSpPr>
        <p:grpSpPr>
          <a:xfrm>
            <a:off x="2688894" y="2489028"/>
            <a:ext cx="4061568" cy="1067003"/>
            <a:chOff x="2904066" y="4025686"/>
            <a:chExt cx="4061568" cy="1067003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D0A8EA59-23BE-DA42-BB49-32D4B188977C}"/>
                </a:ext>
              </a:extLst>
            </p:cNvPr>
            <p:cNvGrpSpPr/>
            <p:nvPr/>
          </p:nvGrpSpPr>
          <p:grpSpPr>
            <a:xfrm>
              <a:off x="2904066" y="4025686"/>
              <a:ext cx="4061568" cy="1067003"/>
              <a:chOff x="3650635" y="3738615"/>
              <a:chExt cx="4061568" cy="1067003"/>
            </a:xfrm>
          </p:grpSpPr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F5D22F26-CD5C-F144-905B-1F36BE88C158}"/>
                  </a:ext>
                </a:extLst>
              </p:cNvPr>
              <p:cNvCxnSpPr/>
              <p:nvPr/>
            </p:nvCxnSpPr>
            <p:spPr>
              <a:xfrm>
                <a:off x="5995098" y="3987194"/>
                <a:ext cx="0" cy="346948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D8F9C7AB-4DBF-C54D-AA3F-E23EF97A55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4809" y="4334142"/>
                <a:ext cx="1240176" cy="0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C7A50487-A785-374A-9E9F-6B1060680DE9}"/>
                  </a:ext>
                </a:extLst>
              </p:cNvPr>
              <p:cNvCxnSpPr/>
              <p:nvPr/>
            </p:nvCxnSpPr>
            <p:spPr>
              <a:xfrm>
                <a:off x="7224985" y="4006403"/>
                <a:ext cx="0" cy="346948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55" name="Hexagon 154">
                <a:extLst>
                  <a:ext uri="{FF2B5EF4-FFF2-40B4-BE49-F238E27FC236}">
                    <a16:creationId xmlns:a16="http://schemas.microsoft.com/office/drawing/2014/main" id="{437AE6D9-8C76-F148-8389-35744912DD9E}"/>
                  </a:ext>
                </a:extLst>
              </p:cNvPr>
              <p:cNvSpPr/>
              <p:nvPr/>
            </p:nvSpPr>
            <p:spPr>
              <a:xfrm>
                <a:off x="3650635" y="3738615"/>
                <a:ext cx="1782916" cy="1061547"/>
              </a:xfrm>
              <a:prstGeom prst="hexagon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Reservoir sampling </a:t>
                </a:r>
              </a:p>
            </p:txBody>
          </p:sp>
          <p:sp>
            <p:nvSpPr>
              <p:cNvPr id="157" name="Right Arrow 156">
                <a:extLst>
                  <a:ext uri="{FF2B5EF4-FFF2-40B4-BE49-F238E27FC236}">
                    <a16:creationId xmlns:a16="http://schemas.microsoft.com/office/drawing/2014/main" id="{13BBD832-1AF9-904A-9494-589490E1C6C9}"/>
                  </a:ext>
                </a:extLst>
              </p:cNvPr>
              <p:cNvSpPr/>
              <p:nvPr/>
            </p:nvSpPr>
            <p:spPr>
              <a:xfrm>
                <a:off x="5531798" y="4093216"/>
                <a:ext cx="385560" cy="31115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B1F09264-1221-CE41-B165-FE7BA60437F5}"/>
                      </a:ext>
                    </a:extLst>
                  </p:cNvPr>
                  <p:cNvSpPr txBox="1"/>
                  <p:nvPr/>
                </p:nvSpPr>
                <p:spPr>
                  <a:xfrm>
                    <a:off x="5398749" y="4405508"/>
                    <a:ext cx="2313454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/>
                      <a:t>Size of reservoir = </a:t>
                    </a:r>
                    <a14:m>
                      <m:oMath xmlns:m="http://schemas.openxmlformats.org/officeDocument/2006/math"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25" name="TextBox 124">
                    <a:extLst>
                      <a:ext uri="{FF2B5EF4-FFF2-40B4-BE49-F238E27FC236}">
                        <a16:creationId xmlns:a16="http://schemas.microsoft.com/office/drawing/2014/main" id="{A99F8A32-C015-D647-9488-19C0CB6B3F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98749" y="4405508"/>
                    <a:ext cx="2313454" cy="40011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186" t="-9375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9" name="Rounded Rectangle 158">
                <a:extLst>
                  <a:ext uri="{FF2B5EF4-FFF2-40B4-BE49-F238E27FC236}">
                    <a16:creationId xmlns:a16="http://schemas.microsoft.com/office/drawing/2014/main" id="{E4D46EF5-AAE9-5349-8AC0-5301C4C57FDF}"/>
                  </a:ext>
                </a:extLst>
              </p:cNvPr>
              <p:cNvSpPr/>
              <p:nvPr/>
            </p:nvSpPr>
            <p:spPr>
              <a:xfrm>
                <a:off x="6948809" y="4153262"/>
                <a:ext cx="216024" cy="144016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BC339C45-98CF-844B-BCF5-89C706657F0E}"/>
                  </a:ext>
                </a:extLst>
              </p:cNvPr>
              <p:cNvGrpSpPr/>
              <p:nvPr/>
            </p:nvGrpSpPr>
            <p:grpSpPr>
              <a:xfrm>
                <a:off x="6051348" y="4157818"/>
                <a:ext cx="501868" cy="145902"/>
                <a:chOff x="1711617" y="2818368"/>
                <a:chExt cx="501868" cy="145902"/>
              </a:xfrm>
            </p:grpSpPr>
            <p:sp>
              <p:nvSpPr>
                <p:cNvPr id="161" name="Rounded Rectangle 160">
                  <a:extLst>
                    <a:ext uri="{FF2B5EF4-FFF2-40B4-BE49-F238E27FC236}">
                      <a16:creationId xmlns:a16="http://schemas.microsoft.com/office/drawing/2014/main" id="{B5FFEC85-CBF4-944E-AD94-78D77DF12E81}"/>
                    </a:ext>
                  </a:extLst>
                </p:cNvPr>
                <p:cNvSpPr/>
                <p:nvPr/>
              </p:nvSpPr>
              <p:spPr>
                <a:xfrm>
                  <a:off x="1711617" y="2820254"/>
                  <a:ext cx="216024" cy="144016"/>
                </a:xfrm>
                <a:prstGeom prst="roundRect">
                  <a:avLst/>
                </a:prstGeom>
                <a:solidFill>
                  <a:srgbClr val="00B0F0"/>
                </a:solidFill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162" name="Rounded Rectangle 161">
                  <a:extLst>
                    <a:ext uri="{FF2B5EF4-FFF2-40B4-BE49-F238E27FC236}">
                      <a16:creationId xmlns:a16="http://schemas.microsoft.com/office/drawing/2014/main" id="{894E7B93-89B3-3A4B-9E87-BFB5042FB91B}"/>
                    </a:ext>
                  </a:extLst>
                </p:cNvPr>
                <p:cNvSpPr/>
                <p:nvPr/>
              </p:nvSpPr>
              <p:spPr>
                <a:xfrm>
                  <a:off x="1997461" y="2818368"/>
                  <a:ext cx="216024" cy="144016"/>
                </a:xfrm>
                <a:prstGeom prst="roundRect">
                  <a:avLst/>
                </a:prstGeom>
                <a:solidFill>
                  <a:srgbClr val="00B0F0"/>
                </a:solidFill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</p:grpSp>
        </p:grpSp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id="{7593A6A7-5267-384C-BE56-2F7659B97550}"/>
                </a:ext>
              </a:extLst>
            </p:cNvPr>
            <p:cNvSpPr/>
            <p:nvPr/>
          </p:nvSpPr>
          <p:spPr>
            <a:xfrm>
              <a:off x="5878346" y="4458988"/>
              <a:ext cx="216024" cy="144016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371550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E421-B753-BD4C-99D7-CB5367EE6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8" y="193570"/>
            <a:ext cx="8781164" cy="907620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ApproxIoT</a:t>
            </a:r>
            <a:r>
              <a:rPr lang="en-US" dirty="0">
                <a:latin typeface="+mn-lt"/>
              </a:rPr>
              <a:t> sampling algorithm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571D61D-963C-1043-A6AE-B55C540B0183}"/>
              </a:ext>
            </a:extLst>
          </p:cNvPr>
          <p:cNvSpPr txBox="1"/>
          <p:nvPr/>
        </p:nvSpPr>
        <p:spPr>
          <a:xfrm>
            <a:off x="5444459" y="5088319"/>
            <a:ext cx="3261457" cy="1015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Easy to parallelize,  requires no synchronization between sub-streams</a:t>
            </a:r>
          </a:p>
        </p:txBody>
      </p:sp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id="{340ABBD0-1D30-6F44-94D6-D469DE4E3340}"/>
              </a:ext>
            </a:extLst>
          </p:cNvPr>
          <p:cNvSpPr txBox="1">
            <a:spLocks/>
          </p:cNvSpPr>
          <p:nvPr/>
        </p:nvSpPr>
        <p:spPr>
          <a:xfrm>
            <a:off x="781277" y="1198223"/>
            <a:ext cx="7498117" cy="8662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ap="flat" cmpd="sng" algn="ctr">
            <a:solidFill>
              <a:schemeClr val="accent2"/>
            </a:solidFill>
            <a:prstDash val="solid"/>
            <a:miter lim="800000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ea typeface="Helvetica Neue" panose="02000503000000020004" pitchFamily="2" charset="0"/>
                <a:cs typeface="Helvetica Neue" panose="02000503000000020004" pitchFamily="2" charset="0"/>
              </a:rPr>
              <a:t>Weighted hierarchical sampling </a:t>
            </a:r>
            <a:r>
              <a:rPr lang="en-US" sz="2200" dirty="0"/>
              <a:t>(WHS)</a:t>
            </a:r>
          </a:p>
          <a:p>
            <a:pPr marL="0" indent="0" algn="ctr">
              <a:buNone/>
            </a:pPr>
            <a:r>
              <a:rPr lang="en-US" sz="2200" dirty="0"/>
              <a:t>Combining stratified and reservoir sampling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F2B7638-5C19-5A4F-9DD0-9E18DC37A504}"/>
              </a:ext>
            </a:extLst>
          </p:cNvPr>
          <p:cNvSpPr txBox="1"/>
          <p:nvPr/>
        </p:nvSpPr>
        <p:spPr>
          <a:xfrm>
            <a:off x="5984766" y="2224151"/>
            <a:ext cx="282608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Weight:  C/N, if C&gt;N </a:t>
            </a:r>
          </a:p>
          <a:p>
            <a:r>
              <a:rPr lang="en-US" sz="2000" dirty="0"/>
              <a:t>                   1, if C &lt;=N</a:t>
            </a:r>
          </a:p>
          <a:p>
            <a:endParaRPr lang="en-US" dirty="0"/>
          </a:p>
        </p:txBody>
      </p:sp>
      <p:sp>
        <p:nvSpPr>
          <p:cNvPr id="61" name="Hexagon 60">
            <a:extLst>
              <a:ext uri="{FF2B5EF4-FFF2-40B4-BE49-F238E27FC236}">
                <a16:creationId xmlns:a16="http://schemas.microsoft.com/office/drawing/2014/main" id="{38C315D2-0920-404A-9CCE-5B64871506FE}"/>
              </a:ext>
            </a:extLst>
          </p:cNvPr>
          <p:cNvSpPr/>
          <p:nvPr/>
        </p:nvSpPr>
        <p:spPr>
          <a:xfrm>
            <a:off x="3405339" y="3012678"/>
            <a:ext cx="2345323" cy="1517835"/>
          </a:xfrm>
          <a:prstGeom prst="hexag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WHS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6DD503E-1BDB-FF4D-9BE9-04ECB1E03FC8}"/>
              </a:ext>
            </a:extLst>
          </p:cNvPr>
          <p:cNvSpPr txBox="1"/>
          <p:nvPr/>
        </p:nvSpPr>
        <p:spPr>
          <a:xfrm>
            <a:off x="3420935" y="2222820"/>
            <a:ext cx="221880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Reservoir size N=4  </a:t>
            </a:r>
          </a:p>
          <a:p>
            <a:endParaRPr lang="en-US" dirty="0"/>
          </a:p>
        </p:txBody>
      </p:sp>
      <p:sp>
        <p:nvSpPr>
          <p:cNvPr id="63" name="Right Arrow 62">
            <a:extLst>
              <a:ext uri="{FF2B5EF4-FFF2-40B4-BE49-F238E27FC236}">
                <a16:creationId xmlns:a16="http://schemas.microsoft.com/office/drawing/2014/main" id="{EDB90288-1634-CF45-B619-ED2E5B027ACE}"/>
              </a:ext>
            </a:extLst>
          </p:cNvPr>
          <p:cNvSpPr/>
          <p:nvPr/>
        </p:nvSpPr>
        <p:spPr>
          <a:xfrm>
            <a:off x="5907276" y="3624930"/>
            <a:ext cx="474677" cy="3484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id="{CC57CFB0-F01B-3B43-B31C-F739532D6E05}"/>
              </a:ext>
            </a:extLst>
          </p:cNvPr>
          <p:cNvSpPr/>
          <p:nvPr/>
        </p:nvSpPr>
        <p:spPr>
          <a:xfrm>
            <a:off x="2729716" y="3624930"/>
            <a:ext cx="474677" cy="3484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9AD7BBB-2393-6748-914C-B1B394EFE378}"/>
              </a:ext>
            </a:extLst>
          </p:cNvPr>
          <p:cNvCxnSpPr>
            <a:cxnSpLocks/>
          </p:cNvCxnSpPr>
          <p:nvPr/>
        </p:nvCxnSpPr>
        <p:spPr>
          <a:xfrm flipH="1">
            <a:off x="6942495" y="2885386"/>
            <a:ext cx="265386" cy="43643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1508A00D-AEDB-DA4A-9060-D83A6FEB9C9B}"/>
              </a:ext>
            </a:extLst>
          </p:cNvPr>
          <p:cNvSpPr/>
          <p:nvPr/>
        </p:nvSpPr>
        <p:spPr>
          <a:xfrm>
            <a:off x="6521414" y="3203972"/>
            <a:ext cx="641734" cy="520555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D094CC1-96C7-834E-ACDE-9F99485963CE}"/>
              </a:ext>
            </a:extLst>
          </p:cNvPr>
          <p:cNvSpPr txBox="1"/>
          <p:nvPr/>
        </p:nvSpPr>
        <p:spPr>
          <a:xfrm>
            <a:off x="560458" y="2316484"/>
            <a:ext cx="2466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With initial weight 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C56C7E0-546D-D045-A871-F17981A93891}"/>
              </a:ext>
            </a:extLst>
          </p:cNvPr>
          <p:cNvGrpSpPr/>
          <p:nvPr/>
        </p:nvGrpSpPr>
        <p:grpSpPr>
          <a:xfrm>
            <a:off x="338356" y="3394488"/>
            <a:ext cx="2190413" cy="802349"/>
            <a:chOff x="105528" y="4717903"/>
            <a:chExt cx="2190413" cy="802349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0E2D60FC-2210-DB4D-80B6-2228C11900A4}"/>
                </a:ext>
              </a:extLst>
            </p:cNvPr>
            <p:cNvSpPr/>
            <p:nvPr/>
          </p:nvSpPr>
          <p:spPr>
            <a:xfrm>
              <a:off x="1800087" y="5051358"/>
              <a:ext cx="216024" cy="144016"/>
            </a:xfrm>
            <a:prstGeom prst="roundRect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CEEAD9E1-1D40-BF4C-8312-CE5772891DB7}"/>
                </a:ext>
              </a:extLst>
            </p:cNvPr>
            <p:cNvSpPr/>
            <p:nvPr/>
          </p:nvSpPr>
          <p:spPr>
            <a:xfrm>
              <a:off x="2079917" y="5263578"/>
              <a:ext cx="216024" cy="14401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AD0579C5-41A1-5749-BF89-FD158C500ED8}"/>
                </a:ext>
              </a:extLst>
            </p:cNvPr>
            <p:cNvSpPr/>
            <p:nvPr/>
          </p:nvSpPr>
          <p:spPr>
            <a:xfrm>
              <a:off x="1509415" y="4837990"/>
              <a:ext cx="216024" cy="144016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E220C314-2F2F-C849-AE27-B018AB1CE692}"/>
                </a:ext>
              </a:extLst>
            </p:cNvPr>
            <p:cNvSpPr/>
            <p:nvPr/>
          </p:nvSpPr>
          <p:spPr>
            <a:xfrm>
              <a:off x="2079917" y="4837990"/>
              <a:ext cx="216024" cy="144016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8AC98B09-2DE1-0A41-A81B-90F93F77B0FC}"/>
                </a:ext>
              </a:extLst>
            </p:cNvPr>
            <p:cNvSpPr/>
            <p:nvPr/>
          </p:nvSpPr>
          <p:spPr>
            <a:xfrm>
              <a:off x="1800087" y="4837990"/>
              <a:ext cx="216024" cy="144016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9544EF0F-84F4-914E-B5A8-7678C95FA050}"/>
                </a:ext>
              </a:extLst>
            </p:cNvPr>
            <p:cNvSpPr/>
            <p:nvPr/>
          </p:nvSpPr>
          <p:spPr>
            <a:xfrm>
              <a:off x="2079917" y="5050784"/>
              <a:ext cx="216024" cy="144016"/>
            </a:xfrm>
            <a:prstGeom prst="roundRect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Helvetica Light" pitchFamily="2" charset="0"/>
              </a:endParaRP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499C32A4-05CE-E242-8AE5-155924472BDE}"/>
                </a:ext>
              </a:extLst>
            </p:cNvPr>
            <p:cNvSpPr/>
            <p:nvPr/>
          </p:nvSpPr>
          <p:spPr>
            <a:xfrm>
              <a:off x="1229585" y="5051358"/>
              <a:ext cx="216024" cy="144016"/>
            </a:xfrm>
            <a:prstGeom prst="roundRect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379B96E9-2D7A-B94C-86F7-C3D58874245D}"/>
                </a:ext>
              </a:extLst>
            </p:cNvPr>
            <p:cNvSpPr/>
            <p:nvPr/>
          </p:nvSpPr>
          <p:spPr>
            <a:xfrm>
              <a:off x="1509415" y="5050784"/>
              <a:ext cx="216024" cy="144016"/>
            </a:xfrm>
            <a:prstGeom prst="roundRect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Helvetica Light" pitchFamily="2" charset="0"/>
              </a:endParaRPr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A4228DE5-4DCE-EC42-B24B-F9C60F40404D}"/>
                </a:ext>
              </a:extLst>
            </p:cNvPr>
            <p:cNvSpPr/>
            <p:nvPr/>
          </p:nvSpPr>
          <p:spPr>
            <a:xfrm>
              <a:off x="657797" y="4830561"/>
              <a:ext cx="216024" cy="144016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40A03134-A008-8E4E-8A72-696244B0831A}"/>
                </a:ext>
              </a:extLst>
            </p:cNvPr>
            <p:cNvSpPr/>
            <p:nvPr/>
          </p:nvSpPr>
          <p:spPr>
            <a:xfrm>
              <a:off x="1228299" y="4830561"/>
              <a:ext cx="216024" cy="144016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024D1B9D-25D6-0D44-B5CC-54976BA682CA}"/>
                </a:ext>
              </a:extLst>
            </p:cNvPr>
            <p:cNvSpPr/>
            <p:nvPr/>
          </p:nvSpPr>
          <p:spPr>
            <a:xfrm>
              <a:off x="948469" y="4830561"/>
              <a:ext cx="216024" cy="144016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06C16BD-AE4B-DF4D-9762-91671B8673BC}"/>
                </a:ext>
              </a:extLst>
            </p:cNvPr>
            <p:cNvSpPr/>
            <p:nvPr/>
          </p:nvSpPr>
          <p:spPr>
            <a:xfrm>
              <a:off x="105528" y="4717903"/>
              <a:ext cx="5870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W=1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7162E82-7C0F-DE4C-B1A8-C9674F23F38C}"/>
                </a:ext>
              </a:extLst>
            </p:cNvPr>
            <p:cNvSpPr/>
            <p:nvPr/>
          </p:nvSpPr>
          <p:spPr>
            <a:xfrm>
              <a:off x="654959" y="4948746"/>
              <a:ext cx="5870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W=1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587C6A9-0A7C-EE4F-BDB2-6EC934FADD46}"/>
                </a:ext>
              </a:extLst>
            </p:cNvPr>
            <p:cNvSpPr/>
            <p:nvPr/>
          </p:nvSpPr>
          <p:spPr>
            <a:xfrm>
              <a:off x="1193626" y="5150920"/>
              <a:ext cx="5870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W=1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F3441F-1F35-7442-BFFF-22A4B573D85A}"/>
              </a:ext>
            </a:extLst>
          </p:cNvPr>
          <p:cNvGrpSpPr/>
          <p:nvPr/>
        </p:nvGrpSpPr>
        <p:grpSpPr>
          <a:xfrm>
            <a:off x="6441314" y="3284760"/>
            <a:ext cx="1861773" cy="851414"/>
            <a:chOff x="434168" y="4668838"/>
            <a:chExt cx="1861773" cy="851414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9F564CE4-27A0-B848-8D84-51085F8987C1}"/>
                </a:ext>
              </a:extLst>
            </p:cNvPr>
            <p:cNvSpPr/>
            <p:nvPr/>
          </p:nvSpPr>
          <p:spPr>
            <a:xfrm>
              <a:off x="1800087" y="5051358"/>
              <a:ext cx="216024" cy="144016"/>
            </a:xfrm>
            <a:prstGeom prst="roundRect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54411051-2B27-AA4B-B971-C3038A9C9483}"/>
                </a:ext>
              </a:extLst>
            </p:cNvPr>
            <p:cNvSpPr/>
            <p:nvPr/>
          </p:nvSpPr>
          <p:spPr>
            <a:xfrm>
              <a:off x="2079917" y="5263578"/>
              <a:ext cx="216024" cy="14401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FE937CD8-B6F9-E64D-912C-24B3960E4836}"/>
                </a:ext>
              </a:extLst>
            </p:cNvPr>
            <p:cNvSpPr/>
            <p:nvPr/>
          </p:nvSpPr>
          <p:spPr>
            <a:xfrm>
              <a:off x="1509415" y="4837990"/>
              <a:ext cx="216024" cy="144016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9D6B917A-0603-9542-A9DC-AD965226A8AA}"/>
                </a:ext>
              </a:extLst>
            </p:cNvPr>
            <p:cNvSpPr/>
            <p:nvPr/>
          </p:nvSpPr>
          <p:spPr>
            <a:xfrm>
              <a:off x="2079917" y="4837990"/>
              <a:ext cx="216024" cy="144016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E85CBE27-6488-4A49-982D-F055F07D79DC}"/>
                </a:ext>
              </a:extLst>
            </p:cNvPr>
            <p:cNvSpPr/>
            <p:nvPr/>
          </p:nvSpPr>
          <p:spPr>
            <a:xfrm>
              <a:off x="1800087" y="4837990"/>
              <a:ext cx="216024" cy="144016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330F5664-0C04-494A-9874-2AE8EFF9C7CA}"/>
                </a:ext>
              </a:extLst>
            </p:cNvPr>
            <p:cNvSpPr/>
            <p:nvPr/>
          </p:nvSpPr>
          <p:spPr>
            <a:xfrm>
              <a:off x="2079917" y="5050784"/>
              <a:ext cx="216024" cy="144016"/>
            </a:xfrm>
            <a:prstGeom prst="roundRect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Helvetica Light" pitchFamily="2" charset="0"/>
              </a:endParaRP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5C4818D2-3B64-284C-A89F-D0ECBB0BFEFB}"/>
                </a:ext>
              </a:extLst>
            </p:cNvPr>
            <p:cNvSpPr/>
            <p:nvPr/>
          </p:nvSpPr>
          <p:spPr>
            <a:xfrm>
              <a:off x="1229585" y="5051358"/>
              <a:ext cx="216024" cy="144016"/>
            </a:xfrm>
            <a:prstGeom prst="roundRect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3FFD5BCE-2368-C34E-94EE-D4EFB7DB4CDE}"/>
                </a:ext>
              </a:extLst>
            </p:cNvPr>
            <p:cNvSpPr/>
            <p:nvPr/>
          </p:nvSpPr>
          <p:spPr>
            <a:xfrm>
              <a:off x="1509415" y="5050784"/>
              <a:ext cx="216024" cy="144016"/>
            </a:xfrm>
            <a:prstGeom prst="roundRect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Helvetica Light" pitchFamily="2" charset="0"/>
              </a:endParaRPr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2A9F0ED9-11EE-E544-9CB4-9DE036DFD961}"/>
                </a:ext>
              </a:extLst>
            </p:cNvPr>
            <p:cNvSpPr/>
            <p:nvPr/>
          </p:nvSpPr>
          <p:spPr>
            <a:xfrm>
              <a:off x="1228299" y="4830561"/>
              <a:ext cx="216024" cy="144016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76DDA00-8D67-324E-ABCD-2FC77741DF80}"/>
                </a:ext>
              </a:extLst>
            </p:cNvPr>
            <p:cNvSpPr/>
            <p:nvPr/>
          </p:nvSpPr>
          <p:spPr>
            <a:xfrm>
              <a:off x="434168" y="4668838"/>
              <a:ext cx="8178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W=6/4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15E2CD4-B4DB-C147-A7F5-ADA80F7961E0}"/>
                </a:ext>
              </a:extLst>
            </p:cNvPr>
            <p:cNvSpPr/>
            <p:nvPr/>
          </p:nvSpPr>
          <p:spPr>
            <a:xfrm>
              <a:off x="654959" y="4948746"/>
              <a:ext cx="5870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W=1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8197CD8-C2E9-8544-B2CF-272BBEF41FF8}"/>
                </a:ext>
              </a:extLst>
            </p:cNvPr>
            <p:cNvSpPr/>
            <p:nvPr/>
          </p:nvSpPr>
          <p:spPr>
            <a:xfrm>
              <a:off x="1193626" y="5150920"/>
              <a:ext cx="5870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W=1</a:t>
              </a:r>
            </a:p>
          </p:txBody>
        </p:sp>
      </p:grpSp>
      <p:sp>
        <p:nvSpPr>
          <p:cNvPr id="9" name="Left Brace 8">
            <a:extLst>
              <a:ext uri="{FF2B5EF4-FFF2-40B4-BE49-F238E27FC236}">
                <a16:creationId xmlns:a16="http://schemas.microsoft.com/office/drawing/2014/main" id="{835CAA13-0D90-A645-992B-A764989DC8D2}"/>
              </a:ext>
            </a:extLst>
          </p:cNvPr>
          <p:cNvSpPr/>
          <p:nvPr/>
        </p:nvSpPr>
        <p:spPr>
          <a:xfrm rot="5400000">
            <a:off x="1595397" y="2458499"/>
            <a:ext cx="237288" cy="16294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8386C-81D0-6242-892C-C960B530C596}"/>
              </a:ext>
            </a:extLst>
          </p:cNvPr>
          <p:cNvSpPr txBox="1"/>
          <p:nvPr/>
        </p:nvSpPr>
        <p:spPr>
          <a:xfrm>
            <a:off x="1492398" y="2830966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C=6</a:t>
            </a:r>
          </a:p>
        </p:txBody>
      </p:sp>
    </p:spTree>
    <p:extLst>
      <p:ext uri="{BB962C8B-B14F-4D97-AF65-F5344CB8AC3E}">
        <p14:creationId xmlns:p14="http://schemas.microsoft.com/office/powerpoint/2010/main" val="70318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60" grpId="0"/>
      <p:bldP spid="61" grpId="0" animBg="1"/>
      <p:bldP spid="62" grpId="0"/>
      <p:bldP spid="63" grpId="0" animBg="1"/>
      <p:bldP spid="66" grpId="0" animBg="1"/>
      <p:bldP spid="128" grpId="0" animBg="1"/>
      <p:bldP spid="129" grpId="0"/>
      <p:bldP spid="9" grpId="0" animBg="1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4C325-B87F-D848-B7E5-1E728C1EF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8630"/>
            <a:ext cx="7886700" cy="907620"/>
          </a:xfrm>
        </p:spPr>
        <p:txBody>
          <a:bodyPr/>
          <a:lstStyle/>
          <a:p>
            <a:r>
              <a:rPr lang="en-US" dirty="0"/>
              <a:t>WHS on edge nodes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4120379-49AF-624C-9E74-286FBCB2D85F}"/>
              </a:ext>
            </a:extLst>
          </p:cNvPr>
          <p:cNvGrpSpPr/>
          <p:nvPr/>
        </p:nvGrpSpPr>
        <p:grpSpPr>
          <a:xfrm>
            <a:off x="474733" y="1940872"/>
            <a:ext cx="8362278" cy="1248035"/>
            <a:chOff x="-719747" y="1614444"/>
            <a:chExt cx="8362278" cy="124803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6577241-9355-514F-ABAD-E04DFAF3223F}"/>
                </a:ext>
              </a:extLst>
            </p:cNvPr>
            <p:cNvSpPr/>
            <p:nvPr/>
          </p:nvSpPr>
          <p:spPr>
            <a:xfrm>
              <a:off x="847616" y="1614444"/>
              <a:ext cx="6794915" cy="1248035"/>
            </a:xfrm>
            <a:prstGeom prst="round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EA66E6-C2E3-D046-9BC5-31DD61DF5EB8}"/>
                </a:ext>
              </a:extLst>
            </p:cNvPr>
            <p:cNvSpPr txBox="1"/>
            <p:nvPr/>
          </p:nvSpPr>
          <p:spPr>
            <a:xfrm>
              <a:off x="-719747" y="1842898"/>
              <a:ext cx="13901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Regional </a:t>
              </a:r>
            </a:p>
            <a:p>
              <a:pPr algn="ctr"/>
              <a:r>
                <a:rPr lang="en-US" sz="2400" dirty="0"/>
                <a:t>edge</a:t>
              </a:r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6B3C4915-306C-DB4C-B020-C2466397FA9D}"/>
                </a:ext>
              </a:extLst>
            </p:cNvPr>
            <p:cNvSpPr/>
            <p:nvPr/>
          </p:nvSpPr>
          <p:spPr>
            <a:xfrm>
              <a:off x="3826804" y="1805539"/>
              <a:ext cx="1593705" cy="937559"/>
            </a:xfrm>
            <a:prstGeom prst="hexagon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WHS</a:t>
              </a:r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44F4E603-037F-854A-988B-E81B057C4C9B}"/>
                </a:ext>
              </a:extLst>
            </p:cNvPr>
            <p:cNvSpPr/>
            <p:nvPr/>
          </p:nvSpPr>
          <p:spPr>
            <a:xfrm>
              <a:off x="5528332" y="2089835"/>
              <a:ext cx="474677" cy="3484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F2DB8417-3DDB-8E42-99D1-A80E36080C2F}"/>
                </a:ext>
              </a:extLst>
            </p:cNvPr>
            <p:cNvSpPr/>
            <p:nvPr/>
          </p:nvSpPr>
          <p:spPr>
            <a:xfrm>
              <a:off x="3223221" y="2081741"/>
              <a:ext cx="474677" cy="3484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47D2A-AF35-184B-B1EE-088B327574B0}"/>
                </a:ext>
              </a:extLst>
            </p:cNvPr>
            <p:cNvGrpSpPr/>
            <p:nvPr/>
          </p:nvGrpSpPr>
          <p:grpSpPr>
            <a:xfrm>
              <a:off x="831861" y="1851299"/>
              <a:ext cx="2190413" cy="802349"/>
              <a:chOff x="105528" y="4717903"/>
              <a:chExt cx="2190413" cy="802349"/>
            </a:xfrm>
          </p:grpSpPr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5F6C35A6-00FC-D948-BD30-509D199C68CB}"/>
                  </a:ext>
                </a:extLst>
              </p:cNvPr>
              <p:cNvSpPr/>
              <p:nvPr/>
            </p:nvSpPr>
            <p:spPr>
              <a:xfrm>
                <a:off x="1800087" y="5051358"/>
                <a:ext cx="216024" cy="144016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Helvetica Light" pitchFamily="2" charset="0"/>
                </a:endParaRPr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FFC21CE6-B89F-654D-9CEA-89E950EC6677}"/>
                  </a:ext>
                </a:extLst>
              </p:cNvPr>
              <p:cNvSpPr/>
              <p:nvPr/>
            </p:nvSpPr>
            <p:spPr>
              <a:xfrm>
                <a:off x="2079917" y="5263578"/>
                <a:ext cx="216024" cy="144016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Helvetica Light" pitchFamily="2" charset="0"/>
                </a:endParaRPr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16DBE1F5-7AC9-A642-9465-A3F57905175B}"/>
                  </a:ext>
                </a:extLst>
              </p:cNvPr>
              <p:cNvSpPr/>
              <p:nvPr/>
            </p:nvSpPr>
            <p:spPr>
              <a:xfrm>
                <a:off x="1509415" y="4837990"/>
                <a:ext cx="216024" cy="144016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Helvetica Light" pitchFamily="2" charset="0"/>
                </a:endParaRPr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D0406E15-F7DC-DB41-BBC9-B282F14FDB5C}"/>
                  </a:ext>
                </a:extLst>
              </p:cNvPr>
              <p:cNvSpPr/>
              <p:nvPr/>
            </p:nvSpPr>
            <p:spPr>
              <a:xfrm>
                <a:off x="2079917" y="4837990"/>
                <a:ext cx="216024" cy="144016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Helvetica Light" pitchFamily="2" charset="0"/>
                </a:endParaRPr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D16B2D8B-69B2-7943-96CF-1F2175A4FA2A}"/>
                  </a:ext>
                </a:extLst>
              </p:cNvPr>
              <p:cNvSpPr/>
              <p:nvPr/>
            </p:nvSpPr>
            <p:spPr>
              <a:xfrm>
                <a:off x="1800087" y="4837990"/>
                <a:ext cx="216024" cy="144016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Helvetica Light" pitchFamily="2" charset="0"/>
                </a:endParaRPr>
              </a:p>
            </p:txBody>
          </p:sp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2A6FAC26-4BF8-D840-982F-F3FBB8C93A5A}"/>
                  </a:ext>
                </a:extLst>
              </p:cNvPr>
              <p:cNvSpPr/>
              <p:nvPr/>
            </p:nvSpPr>
            <p:spPr>
              <a:xfrm>
                <a:off x="2079917" y="5050784"/>
                <a:ext cx="216024" cy="144016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Helvetica Light" pitchFamily="2" charset="0"/>
                </a:endParaRPr>
              </a:p>
            </p:txBody>
          </p:sp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5367B99A-9CCB-A141-8936-325C41D5F871}"/>
                  </a:ext>
                </a:extLst>
              </p:cNvPr>
              <p:cNvSpPr/>
              <p:nvPr/>
            </p:nvSpPr>
            <p:spPr>
              <a:xfrm>
                <a:off x="1800087" y="5263578"/>
                <a:ext cx="216024" cy="144016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Helvetica Light" pitchFamily="2" charset="0"/>
                </a:endParaRP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5803E1B4-B0AA-E348-95D9-E14D299819AD}"/>
                  </a:ext>
                </a:extLst>
              </p:cNvPr>
              <p:cNvSpPr/>
              <p:nvPr/>
            </p:nvSpPr>
            <p:spPr>
              <a:xfrm>
                <a:off x="1229585" y="5051358"/>
                <a:ext cx="216024" cy="144016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Helvetica Light" pitchFamily="2" charset="0"/>
                </a:endParaRPr>
              </a:p>
            </p:txBody>
          </p: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05257EBD-4AD8-A840-808A-C2BAAF4D41F4}"/>
                  </a:ext>
                </a:extLst>
              </p:cNvPr>
              <p:cNvSpPr/>
              <p:nvPr/>
            </p:nvSpPr>
            <p:spPr>
              <a:xfrm>
                <a:off x="1509415" y="5050784"/>
                <a:ext cx="216024" cy="144016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Helvetica Light" pitchFamily="2" charset="0"/>
                </a:endParaRPr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8B81AFE1-8C5C-094A-9458-47E582D50E2E}"/>
                  </a:ext>
                </a:extLst>
              </p:cNvPr>
              <p:cNvSpPr/>
              <p:nvPr/>
            </p:nvSpPr>
            <p:spPr>
              <a:xfrm>
                <a:off x="657797" y="4830561"/>
                <a:ext cx="216024" cy="144016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Helvetica Light" pitchFamily="2" charset="0"/>
                </a:endParaRP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24CC8B0F-CB03-4C49-BF13-7399C35C0FCE}"/>
                  </a:ext>
                </a:extLst>
              </p:cNvPr>
              <p:cNvSpPr/>
              <p:nvPr/>
            </p:nvSpPr>
            <p:spPr>
              <a:xfrm>
                <a:off x="1228299" y="4830561"/>
                <a:ext cx="216024" cy="144016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Helvetica Light" pitchFamily="2" charset="0"/>
                </a:endParaRP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0FB3736D-4873-A44D-8FEE-BE8FA12CEA4E}"/>
                  </a:ext>
                </a:extLst>
              </p:cNvPr>
              <p:cNvSpPr/>
              <p:nvPr/>
            </p:nvSpPr>
            <p:spPr>
              <a:xfrm>
                <a:off x="948469" y="4830561"/>
                <a:ext cx="216024" cy="144016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Helvetica Light" pitchFamily="2" charset="0"/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14A7124-A04F-A741-A3D4-B25FD194A224}"/>
                  </a:ext>
                </a:extLst>
              </p:cNvPr>
              <p:cNvSpPr/>
              <p:nvPr/>
            </p:nvSpPr>
            <p:spPr>
              <a:xfrm>
                <a:off x="105528" y="4717903"/>
                <a:ext cx="5870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W=1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85AE5CC-0095-3E41-BAD7-73E9BC5E0068}"/>
                  </a:ext>
                </a:extLst>
              </p:cNvPr>
              <p:cNvSpPr/>
              <p:nvPr/>
            </p:nvSpPr>
            <p:spPr>
              <a:xfrm>
                <a:off x="654959" y="4948746"/>
                <a:ext cx="5870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W=1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00775DE-0A0B-B541-941E-A43B8586C83F}"/>
                  </a:ext>
                </a:extLst>
              </p:cNvPr>
              <p:cNvSpPr/>
              <p:nvPr/>
            </p:nvSpPr>
            <p:spPr>
              <a:xfrm>
                <a:off x="1193626" y="5150920"/>
                <a:ext cx="5870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W=1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7D4DDCB-E597-154C-8224-321FFA391B75}"/>
                </a:ext>
              </a:extLst>
            </p:cNvPr>
            <p:cNvGrpSpPr/>
            <p:nvPr/>
          </p:nvGrpSpPr>
          <p:grpSpPr>
            <a:xfrm>
              <a:off x="6061142" y="1841703"/>
              <a:ext cx="1482336" cy="824053"/>
              <a:chOff x="813605" y="4696199"/>
              <a:chExt cx="1482336" cy="824053"/>
            </a:xfrm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C53E7BFB-9EBF-5342-9183-F66C17AA0E51}"/>
                  </a:ext>
                </a:extLst>
              </p:cNvPr>
              <p:cNvSpPr/>
              <p:nvPr/>
            </p:nvSpPr>
            <p:spPr>
              <a:xfrm>
                <a:off x="1800087" y="5051358"/>
                <a:ext cx="216024" cy="144016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Helvetica Light" pitchFamily="2" charset="0"/>
                </a:endParaRP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B85619D5-078E-694E-915A-833A8024FB3B}"/>
                  </a:ext>
                </a:extLst>
              </p:cNvPr>
              <p:cNvSpPr/>
              <p:nvPr/>
            </p:nvSpPr>
            <p:spPr>
              <a:xfrm>
                <a:off x="2079917" y="5263578"/>
                <a:ext cx="216024" cy="144016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Helvetica Light" pitchFamily="2" charset="0"/>
                </a:endParaRPr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8938A4DF-EDD2-C740-BDCF-DC4EA367FD4F}"/>
                  </a:ext>
                </a:extLst>
              </p:cNvPr>
              <p:cNvSpPr/>
              <p:nvPr/>
            </p:nvSpPr>
            <p:spPr>
              <a:xfrm>
                <a:off x="2079917" y="4837990"/>
                <a:ext cx="216024" cy="144016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Helvetica Light" pitchFamily="2" charset="0"/>
                </a:endParaRP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077F1BBC-4D4F-9141-87B1-1DFE5469ABA0}"/>
                  </a:ext>
                </a:extLst>
              </p:cNvPr>
              <p:cNvSpPr/>
              <p:nvPr/>
            </p:nvSpPr>
            <p:spPr>
              <a:xfrm>
                <a:off x="1800087" y="4837990"/>
                <a:ext cx="216024" cy="144016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Helvetica Light" pitchFamily="2" charset="0"/>
                </a:endParaRPr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AD6BE4A4-888B-1D48-A3F7-D977B034D49A}"/>
                  </a:ext>
                </a:extLst>
              </p:cNvPr>
              <p:cNvSpPr/>
              <p:nvPr/>
            </p:nvSpPr>
            <p:spPr>
              <a:xfrm>
                <a:off x="2079917" y="5050784"/>
                <a:ext cx="216024" cy="144016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Helvetica Light" pitchFamily="2" charset="0"/>
                </a:endParaRP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FA282623-10FA-4B40-8734-1068D6D3116D}"/>
                  </a:ext>
                </a:extLst>
              </p:cNvPr>
              <p:cNvSpPr/>
              <p:nvPr/>
            </p:nvSpPr>
            <p:spPr>
              <a:xfrm>
                <a:off x="1800087" y="5263578"/>
                <a:ext cx="216024" cy="144016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Helvetica Light" pitchFamily="2" charset="0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3D63560-8A13-5B45-B6DA-5828B45E2A56}"/>
                  </a:ext>
                </a:extLst>
              </p:cNvPr>
              <p:cNvSpPr/>
              <p:nvPr/>
            </p:nvSpPr>
            <p:spPr>
              <a:xfrm>
                <a:off x="813605" y="4696199"/>
                <a:ext cx="10310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W=6/2=3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1EAF671-AF51-3547-A0AA-1603E2810624}"/>
                  </a:ext>
                </a:extLst>
              </p:cNvPr>
              <p:cNvSpPr/>
              <p:nvPr/>
            </p:nvSpPr>
            <p:spPr>
              <a:xfrm>
                <a:off x="841108" y="4937240"/>
                <a:ext cx="10230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W=4/2=2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D7CBD25-E36A-8B4C-AA2C-4E02926EB10E}"/>
                  </a:ext>
                </a:extLst>
              </p:cNvPr>
              <p:cNvSpPr/>
              <p:nvPr/>
            </p:nvSpPr>
            <p:spPr>
              <a:xfrm>
                <a:off x="1259886" y="5150920"/>
                <a:ext cx="5870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W=1</a:t>
                </a:r>
              </a:p>
            </p:txBody>
          </p: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D887440-5021-684F-8C17-419A3144DD3C}"/>
              </a:ext>
            </a:extLst>
          </p:cNvPr>
          <p:cNvGrpSpPr/>
          <p:nvPr/>
        </p:nvGrpSpPr>
        <p:grpSpPr>
          <a:xfrm>
            <a:off x="339447" y="3529699"/>
            <a:ext cx="8498397" cy="1664975"/>
            <a:chOff x="-855866" y="2925762"/>
            <a:chExt cx="8498397" cy="1664975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AC0105C7-A6A8-A049-9FCC-F035D3E677C1}"/>
                </a:ext>
              </a:extLst>
            </p:cNvPr>
            <p:cNvSpPr/>
            <p:nvPr/>
          </p:nvSpPr>
          <p:spPr>
            <a:xfrm>
              <a:off x="847616" y="2925762"/>
              <a:ext cx="6794915" cy="1664975"/>
            </a:xfrm>
            <a:prstGeom prst="round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7874428-869D-5A42-9C24-E92238118A8E}"/>
                </a:ext>
              </a:extLst>
            </p:cNvPr>
            <p:cNvSpPr txBox="1"/>
            <p:nvPr/>
          </p:nvSpPr>
          <p:spPr>
            <a:xfrm>
              <a:off x="-855866" y="3454285"/>
              <a:ext cx="176041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Continental </a:t>
              </a:r>
            </a:p>
            <a:p>
              <a:pPr algn="ctr"/>
              <a:r>
                <a:rPr lang="en-US" sz="2400" dirty="0"/>
                <a:t>node  </a:t>
              </a:r>
            </a:p>
          </p:txBody>
        </p:sp>
        <p:sp>
          <p:nvSpPr>
            <p:cNvPr id="43" name="Hexagon 42">
              <a:extLst>
                <a:ext uri="{FF2B5EF4-FFF2-40B4-BE49-F238E27FC236}">
                  <a16:creationId xmlns:a16="http://schemas.microsoft.com/office/drawing/2014/main" id="{92180B55-833B-4D41-9BC1-ABF825FF12FB}"/>
                </a:ext>
              </a:extLst>
            </p:cNvPr>
            <p:cNvSpPr/>
            <p:nvPr/>
          </p:nvSpPr>
          <p:spPr>
            <a:xfrm>
              <a:off x="3481744" y="3544087"/>
              <a:ext cx="1593705" cy="937559"/>
            </a:xfrm>
            <a:prstGeom prst="hexagon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WHS</a:t>
              </a:r>
            </a:p>
          </p:txBody>
        </p:sp>
        <p:sp>
          <p:nvSpPr>
            <p:cNvPr id="44" name="Right Arrow 43">
              <a:extLst>
                <a:ext uri="{FF2B5EF4-FFF2-40B4-BE49-F238E27FC236}">
                  <a16:creationId xmlns:a16="http://schemas.microsoft.com/office/drawing/2014/main" id="{57890204-D254-9949-9139-4187DA2E8C12}"/>
                </a:ext>
              </a:extLst>
            </p:cNvPr>
            <p:cNvSpPr/>
            <p:nvPr/>
          </p:nvSpPr>
          <p:spPr>
            <a:xfrm>
              <a:off x="5304043" y="3828383"/>
              <a:ext cx="474677" cy="3484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EB22505F-3B23-D94F-92F6-D0E8D66E17EA}"/>
                </a:ext>
              </a:extLst>
            </p:cNvPr>
            <p:cNvSpPr/>
            <p:nvPr/>
          </p:nvSpPr>
          <p:spPr>
            <a:xfrm>
              <a:off x="2860908" y="3820289"/>
              <a:ext cx="474677" cy="3484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97A995B-F367-1F4F-AA26-B30177AC2712}"/>
                </a:ext>
              </a:extLst>
            </p:cNvPr>
            <p:cNvGrpSpPr/>
            <p:nvPr/>
          </p:nvGrpSpPr>
          <p:grpSpPr>
            <a:xfrm>
              <a:off x="831861" y="3589847"/>
              <a:ext cx="1948871" cy="802349"/>
              <a:chOff x="105528" y="4717903"/>
              <a:chExt cx="1948871" cy="802349"/>
            </a:xfrm>
          </p:grpSpPr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CAC0C5EE-91C7-3246-89F0-321E896D65D3}"/>
                  </a:ext>
                </a:extLst>
              </p:cNvPr>
              <p:cNvSpPr/>
              <p:nvPr/>
            </p:nvSpPr>
            <p:spPr>
              <a:xfrm>
                <a:off x="1524039" y="5051358"/>
                <a:ext cx="216024" cy="144016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Helvetica Light" pitchFamily="2" charset="0"/>
                </a:endParaRPr>
              </a:p>
            </p:txBody>
          </p:sp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CAC2DCE5-CDA0-AD4E-A45F-1117A7143117}"/>
                  </a:ext>
                </a:extLst>
              </p:cNvPr>
              <p:cNvSpPr/>
              <p:nvPr/>
            </p:nvSpPr>
            <p:spPr>
              <a:xfrm>
                <a:off x="1821122" y="5263578"/>
                <a:ext cx="216024" cy="144016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Helvetica Light" pitchFamily="2" charset="0"/>
                </a:endParaRPr>
              </a:p>
            </p:txBody>
          </p:sp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A2E096B9-AE10-D148-A519-4C52A85A9328}"/>
                  </a:ext>
                </a:extLst>
              </p:cNvPr>
              <p:cNvSpPr/>
              <p:nvPr/>
            </p:nvSpPr>
            <p:spPr>
              <a:xfrm>
                <a:off x="1267873" y="4837990"/>
                <a:ext cx="216024" cy="144016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Helvetica Light" pitchFamily="2" charset="0"/>
                </a:endParaRPr>
              </a:p>
            </p:txBody>
          </p:sp>
          <p:sp>
            <p:nvSpPr>
              <p:cNvPr id="64" name="Rounded Rectangle 63">
                <a:extLst>
                  <a:ext uri="{FF2B5EF4-FFF2-40B4-BE49-F238E27FC236}">
                    <a16:creationId xmlns:a16="http://schemas.microsoft.com/office/drawing/2014/main" id="{245E8D5D-BAF6-9A48-AC69-2E10078F68F3}"/>
                  </a:ext>
                </a:extLst>
              </p:cNvPr>
              <p:cNvSpPr/>
              <p:nvPr/>
            </p:nvSpPr>
            <p:spPr>
              <a:xfrm>
                <a:off x="1838375" y="4837990"/>
                <a:ext cx="216024" cy="144016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Helvetica Light" pitchFamily="2" charset="0"/>
                </a:endParaRPr>
              </a:p>
            </p:txBody>
          </p:sp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E83CE731-C5CA-A048-8098-F98854B6C4D8}"/>
                  </a:ext>
                </a:extLst>
              </p:cNvPr>
              <p:cNvSpPr/>
              <p:nvPr/>
            </p:nvSpPr>
            <p:spPr>
              <a:xfrm>
                <a:off x="1558545" y="4837990"/>
                <a:ext cx="216024" cy="144016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Helvetica Light" pitchFamily="2" charset="0"/>
                </a:endParaRPr>
              </a:p>
            </p:txBody>
          </p:sp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871BE29E-B194-CB41-A27D-E43D8E066F3E}"/>
                  </a:ext>
                </a:extLst>
              </p:cNvPr>
              <p:cNvSpPr/>
              <p:nvPr/>
            </p:nvSpPr>
            <p:spPr>
              <a:xfrm>
                <a:off x="1803869" y="5050784"/>
                <a:ext cx="216024" cy="144016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Helvetica Light" pitchFamily="2" charset="0"/>
                </a:endParaRPr>
              </a:p>
            </p:txBody>
          </p:sp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6521CB4C-E1DC-0F4C-A98F-4C87AA96B0DB}"/>
                  </a:ext>
                </a:extLst>
              </p:cNvPr>
              <p:cNvSpPr/>
              <p:nvPr/>
            </p:nvSpPr>
            <p:spPr>
              <a:xfrm>
                <a:off x="1233367" y="5050784"/>
                <a:ext cx="216024" cy="144016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Helvetica Light" pitchFamily="2" charset="0"/>
                </a:endParaRPr>
              </a:p>
            </p:txBody>
          </p:sp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id="{E67E995E-6404-6743-B205-BFC325731AE1}"/>
                  </a:ext>
                </a:extLst>
              </p:cNvPr>
              <p:cNvSpPr/>
              <p:nvPr/>
            </p:nvSpPr>
            <p:spPr>
              <a:xfrm>
                <a:off x="986757" y="4830561"/>
                <a:ext cx="216024" cy="144016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Helvetica Light" pitchFamily="2" charset="0"/>
                </a:endParaRPr>
              </a:p>
            </p:txBody>
          </p:sp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CA44AA1A-6E44-0F4A-891A-641C9465D2F4}"/>
                  </a:ext>
                </a:extLst>
              </p:cNvPr>
              <p:cNvSpPr/>
              <p:nvPr/>
            </p:nvSpPr>
            <p:spPr>
              <a:xfrm>
                <a:off x="706927" y="4830561"/>
                <a:ext cx="216024" cy="144016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Helvetica Light" pitchFamily="2" charset="0"/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D1AB6F5-9E07-9445-AC3D-376B9F531C30}"/>
                  </a:ext>
                </a:extLst>
              </p:cNvPr>
              <p:cNvSpPr/>
              <p:nvPr/>
            </p:nvSpPr>
            <p:spPr>
              <a:xfrm>
                <a:off x="105528" y="4717903"/>
                <a:ext cx="6303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W=4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8E322281-FEAA-704D-AB42-747652751890}"/>
                  </a:ext>
                </a:extLst>
              </p:cNvPr>
              <p:cNvSpPr/>
              <p:nvPr/>
            </p:nvSpPr>
            <p:spPr>
              <a:xfrm>
                <a:off x="654959" y="4948746"/>
                <a:ext cx="5870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W=1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4EAC1673-F7B4-304E-921E-B81AFD7320D1}"/>
                  </a:ext>
                </a:extLst>
              </p:cNvPr>
              <p:cNvSpPr/>
              <p:nvPr/>
            </p:nvSpPr>
            <p:spPr>
              <a:xfrm>
                <a:off x="1193626" y="5150920"/>
                <a:ext cx="619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W=3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B00BC5D-7FB3-2640-BED5-D15376B5A06E}"/>
                </a:ext>
              </a:extLst>
            </p:cNvPr>
            <p:cNvGrpSpPr/>
            <p:nvPr/>
          </p:nvGrpSpPr>
          <p:grpSpPr>
            <a:xfrm>
              <a:off x="5758487" y="3593319"/>
              <a:ext cx="1837293" cy="829651"/>
              <a:chOff x="501281" y="4734481"/>
              <a:chExt cx="1837293" cy="829651"/>
            </a:xfrm>
          </p:grpSpPr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CC8C1849-9C3E-834F-918D-E66E21F9DEA7}"/>
                  </a:ext>
                </a:extLst>
              </p:cNvPr>
              <p:cNvSpPr/>
              <p:nvPr/>
            </p:nvSpPr>
            <p:spPr>
              <a:xfrm>
                <a:off x="1800087" y="5085864"/>
                <a:ext cx="216024" cy="144016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Helvetica Light" pitchFamily="2" charset="0"/>
                </a:endParaRPr>
              </a:p>
            </p:txBody>
          </p:sp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EC03D3FD-0A66-E74D-93ED-113587854018}"/>
                  </a:ext>
                </a:extLst>
              </p:cNvPr>
              <p:cNvSpPr/>
              <p:nvPr/>
            </p:nvSpPr>
            <p:spPr>
              <a:xfrm>
                <a:off x="2079917" y="5298084"/>
                <a:ext cx="216024" cy="144016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Helvetica Light" pitchFamily="2" charset="0"/>
                </a:endParaRPr>
              </a:p>
            </p:txBody>
          </p:sp>
          <p:sp>
            <p:nvSpPr>
              <p:cNvPr id="51" name="Rounded Rectangle 50">
                <a:extLst>
                  <a:ext uri="{FF2B5EF4-FFF2-40B4-BE49-F238E27FC236}">
                    <a16:creationId xmlns:a16="http://schemas.microsoft.com/office/drawing/2014/main" id="{32928C3B-7D69-D549-97DE-BC642A24F741}"/>
                  </a:ext>
                </a:extLst>
              </p:cNvPr>
              <p:cNvSpPr/>
              <p:nvPr/>
            </p:nvSpPr>
            <p:spPr>
              <a:xfrm>
                <a:off x="2079917" y="4837990"/>
                <a:ext cx="216024" cy="144016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Helvetica Light" pitchFamily="2" charset="0"/>
                </a:endParaRPr>
              </a:p>
            </p:txBody>
          </p:sp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99E2064B-DD94-0345-A3BB-F3E743CB44C5}"/>
                  </a:ext>
                </a:extLst>
              </p:cNvPr>
              <p:cNvSpPr/>
              <p:nvPr/>
            </p:nvSpPr>
            <p:spPr>
              <a:xfrm>
                <a:off x="1800087" y="4837990"/>
                <a:ext cx="216024" cy="144016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Helvetica Light" pitchFamily="2" charset="0"/>
                </a:endParaRPr>
              </a:p>
            </p:txBody>
          </p:sp>
          <p:sp>
            <p:nvSpPr>
              <p:cNvPr id="53" name="Rounded Rectangle 52">
                <a:extLst>
                  <a:ext uri="{FF2B5EF4-FFF2-40B4-BE49-F238E27FC236}">
                    <a16:creationId xmlns:a16="http://schemas.microsoft.com/office/drawing/2014/main" id="{14598F7B-EA85-A740-8047-23F14BD0EEB9}"/>
                  </a:ext>
                </a:extLst>
              </p:cNvPr>
              <p:cNvSpPr/>
              <p:nvPr/>
            </p:nvSpPr>
            <p:spPr>
              <a:xfrm>
                <a:off x="2079917" y="5085290"/>
                <a:ext cx="216024" cy="144016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Helvetica Light" pitchFamily="2" charset="0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CAA7C65-8E89-394F-829C-7658DF62F3EA}"/>
                  </a:ext>
                </a:extLst>
              </p:cNvPr>
              <p:cNvSpPr/>
              <p:nvPr/>
            </p:nvSpPr>
            <p:spPr>
              <a:xfrm>
                <a:off x="521675" y="4734481"/>
                <a:ext cx="1816899" cy="3658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W=4*5/2=10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28AEEA8D-FD92-834A-AEF8-B6AA18B4F0B8}"/>
                  </a:ext>
                </a:extLst>
              </p:cNvPr>
              <p:cNvSpPr/>
              <p:nvPr/>
            </p:nvSpPr>
            <p:spPr>
              <a:xfrm>
                <a:off x="501281" y="4994160"/>
                <a:ext cx="13821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W=1*</a:t>
                </a:r>
                <a:r>
                  <a:rPr lang="en-US" altLang="zh-Hans" dirty="0"/>
                  <a:t>3</a:t>
                </a:r>
                <a:r>
                  <a:rPr lang="en-GB" altLang="zh-Hans" dirty="0"/>
                  <a:t>/</a:t>
                </a:r>
                <a:r>
                  <a:rPr lang="en-US" dirty="0"/>
                  <a:t>2=3/2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2E680E63-A915-8B40-A796-D850E1E95101}"/>
                  </a:ext>
                </a:extLst>
              </p:cNvPr>
              <p:cNvSpPr/>
              <p:nvPr/>
            </p:nvSpPr>
            <p:spPr>
              <a:xfrm>
                <a:off x="1234015" y="5194800"/>
                <a:ext cx="619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W=3</a:t>
                </a:r>
              </a:p>
            </p:txBody>
          </p:sp>
        </p:grp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4FF7E7CF-719F-9046-B19B-0821366B5919}"/>
              </a:ext>
            </a:extLst>
          </p:cNvPr>
          <p:cNvSpPr txBox="1"/>
          <p:nvPr/>
        </p:nvSpPr>
        <p:spPr>
          <a:xfrm>
            <a:off x="484560" y="5967629"/>
            <a:ext cx="31721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Reservoir size equals 2  </a:t>
            </a:r>
          </a:p>
          <a:p>
            <a:endParaRPr lang="en-US" dirty="0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49EF554-E590-FD42-98AF-68ABA9BC41BB}"/>
              </a:ext>
            </a:extLst>
          </p:cNvPr>
          <p:cNvGrpSpPr/>
          <p:nvPr/>
        </p:nvGrpSpPr>
        <p:grpSpPr>
          <a:xfrm>
            <a:off x="323206" y="1186249"/>
            <a:ext cx="5016681" cy="2240487"/>
            <a:chOff x="2235748" y="1162377"/>
            <a:chExt cx="5016681" cy="2604275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DD8C7EDC-EE4B-694B-B35E-B0B72C37550C}"/>
                </a:ext>
              </a:extLst>
            </p:cNvPr>
            <p:cNvSpPr/>
            <p:nvPr/>
          </p:nvSpPr>
          <p:spPr>
            <a:xfrm>
              <a:off x="2248708" y="1633514"/>
              <a:ext cx="5003721" cy="2133138"/>
            </a:xfrm>
            <a:prstGeom prst="rect">
              <a:avLst/>
            </a:prstGeom>
            <a:ln w="22225">
              <a:solidFill>
                <a:schemeClr val="tx1"/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Cloud 80">
              <a:extLst>
                <a:ext uri="{FF2B5EF4-FFF2-40B4-BE49-F238E27FC236}">
                  <a16:creationId xmlns:a16="http://schemas.microsoft.com/office/drawing/2014/main" id="{83DAED1A-1744-BC46-928D-465CF3F875A2}"/>
                </a:ext>
              </a:extLst>
            </p:cNvPr>
            <p:cNvSpPr/>
            <p:nvPr/>
          </p:nvSpPr>
          <p:spPr>
            <a:xfrm>
              <a:off x="5632173" y="2281353"/>
              <a:ext cx="1477896" cy="1104652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Central node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FD3E03F-FACD-EC4C-99BF-3F474DAFA6FF}"/>
                </a:ext>
              </a:extLst>
            </p:cNvPr>
            <p:cNvSpPr/>
            <p:nvPr/>
          </p:nvSpPr>
          <p:spPr>
            <a:xfrm>
              <a:off x="5569267" y="2078865"/>
              <a:ext cx="1605164" cy="1484388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1E899BA-D9ED-9B47-911E-D5AC777B5A67}"/>
                </a:ext>
              </a:extLst>
            </p:cNvPr>
            <p:cNvSpPr txBox="1"/>
            <p:nvPr/>
          </p:nvSpPr>
          <p:spPr>
            <a:xfrm>
              <a:off x="5969725" y="1634454"/>
              <a:ext cx="747837" cy="3630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Cloud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56337A91-5969-C94C-9EDF-620B3F1004C5}"/>
                </a:ext>
              </a:extLst>
            </p:cNvPr>
            <p:cNvCxnSpPr>
              <a:cxnSpLocks/>
              <a:stCxn id="92" idx="3"/>
            </p:cNvCxnSpPr>
            <p:nvPr/>
          </p:nvCxnSpPr>
          <p:spPr>
            <a:xfrm>
              <a:off x="4435345" y="2411996"/>
              <a:ext cx="1358692" cy="18314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2917D62F-B7D8-E143-ABDE-CDAE82FF483F}"/>
                </a:ext>
              </a:extLst>
            </p:cNvPr>
            <p:cNvCxnSpPr>
              <a:cxnSpLocks/>
            </p:cNvCxnSpPr>
            <p:nvPr/>
          </p:nvCxnSpPr>
          <p:spPr>
            <a:xfrm>
              <a:off x="4445602" y="2993430"/>
              <a:ext cx="1217028" cy="2921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4B60537-5F3C-7646-B193-747D837F104D}"/>
                </a:ext>
              </a:extLst>
            </p:cNvPr>
            <p:cNvSpPr txBox="1"/>
            <p:nvPr/>
          </p:nvSpPr>
          <p:spPr>
            <a:xfrm>
              <a:off x="3043542" y="1619758"/>
              <a:ext cx="1369101" cy="3630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Edge nodes</a:t>
              </a:r>
            </a:p>
          </p:txBody>
        </p:sp>
        <p:sp>
          <p:nvSpPr>
            <p:cNvPr id="87" name="Alternate Process 86">
              <a:extLst>
                <a:ext uri="{FF2B5EF4-FFF2-40B4-BE49-F238E27FC236}">
                  <a16:creationId xmlns:a16="http://schemas.microsoft.com/office/drawing/2014/main" id="{A62E983B-94AA-624C-BA4A-3605101A4A5C}"/>
                </a:ext>
              </a:extLst>
            </p:cNvPr>
            <p:cNvSpPr/>
            <p:nvPr/>
          </p:nvSpPr>
          <p:spPr>
            <a:xfrm>
              <a:off x="2717022" y="3187333"/>
              <a:ext cx="331543" cy="280822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F35D982-EA56-E54B-86BB-9B7A8D32CB8D}"/>
                </a:ext>
              </a:extLst>
            </p:cNvPr>
            <p:cNvSpPr/>
            <p:nvPr/>
          </p:nvSpPr>
          <p:spPr>
            <a:xfrm>
              <a:off x="2387275" y="2110904"/>
              <a:ext cx="2905815" cy="1468639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Alternate Process 88">
              <a:extLst>
                <a:ext uri="{FF2B5EF4-FFF2-40B4-BE49-F238E27FC236}">
                  <a16:creationId xmlns:a16="http://schemas.microsoft.com/office/drawing/2014/main" id="{E0BA54CE-4CD4-3849-AB52-9041E4C8179A}"/>
                </a:ext>
              </a:extLst>
            </p:cNvPr>
            <p:cNvSpPr/>
            <p:nvPr/>
          </p:nvSpPr>
          <p:spPr>
            <a:xfrm>
              <a:off x="2662821" y="2723207"/>
              <a:ext cx="331543" cy="280822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90" name="Alternate Process 89">
              <a:extLst>
                <a:ext uri="{FF2B5EF4-FFF2-40B4-BE49-F238E27FC236}">
                  <a16:creationId xmlns:a16="http://schemas.microsoft.com/office/drawing/2014/main" id="{D3DC6740-0A43-D04F-9D09-42D1409B438C}"/>
                </a:ext>
              </a:extLst>
            </p:cNvPr>
            <p:cNvSpPr/>
            <p:nvPr/>
          </p:nvSpPr>
          <p:spPr>
            <a:xfrm>
              <a:off x="4040539" y="2843942"/>
              <a:ext cx="434199" cy="283127"/>
            </a:xfrm>
            <a:prstGeom prst="flowChartAlternateProcess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91" name="Alternate Process 90">
              <a:extLst>
                <a:ext uri="{FF2B5EF4-FFF2-40B4-BE49-F238E27FC236}">
                  <a16:creationId xmlns:a16="http://schemas.microsoft.com/office/drawing/2014/main" id="{BC9BBD82-AD5A-5E4F-9E24-7EB09E931997}"/>
                </a:ext>
              </a:extLst>
            </p:cNvPr>
            <p:cNvSpPr/>
            <p:nvPr/>
          </p:nvSpPr>
          <p:spPr>
            <a:xfrm>
              <a:off x="2678873" y="2195339"/>
              <a:ext cx="289466" cy="283127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92" name="Alternate Process 91">
              <a:extLst>
                <a:ext uri="{FF2B5EF4-FFF2-40B4-BE49-F238E27FC236}">
                  <a16:creationId xmlns:a16="http://schemas.microsoft.com/office/drawing/2014/main" id="{ED649A4D-DA1A-624A-A8A0-1E8A392806BC}"/>
                </a:ext>
              </a:extLst>
            </p:cNvPr>
            <p:cNvSpPr/>
            <p:nvPr/>
          </p:nvSpPr>
          <p:spPr>
            <a:xfrm>
              <a:off x="4001146" y="2270433"/>
              <a:ext cx="434199" cy="283127"/>
            </a:xfrm>
            <a:prstGeom prst="flowChartAlternateProcess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0AB7F9E5-DE69-DF4D-8CAF-AAB85A12B835}"/>
                </a:ext>
              </a:extLst>
            </p:cNvPr>
            <p:cNvCxnSpPr>
              <a:cxnSpLocks/>
            </p:cNvCxnSpPr>
            <p:nvPr/>
          </p:nvCxnSpPr>
          <p:spPr>
            <a:xfrm>
              <a:off x="2970602" y="2333197"/>
              <a:ext cx="1030544" cy="7879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AF8F7F8C-F8CB-D34F-8D17-6252315C76CC}"/>
                </a:ext>
              </a:extLst>
            </p:cNvPr>
            <p:cNvCxnSpPr>
              <a:cxnSpLocks/>
            </p:cNvCxnSpPr>
            <p:nvPr/>
          </p:nvCxnSpPr>
          <p:spPr>
            <a:xfrm>
              <a:off x="2994364" y="2837115"/>
              <a:ext cx="1046175" cy="7929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8CC1D597-788C-2848-AA23-4EB87D33DB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8565" y="3127069"/>
              <a:ext cx="985865" cy="22717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10F600DF-5AD2-7D45-A1C1-0631029E234F}"/>
                </a:ext>
              </a:extLst>
            </p:cNvPr>
            <p:cNvGrpSpPr/>
            <p:nvPr/>
          </p:nvGrpSpPr>
          <p:grpSpPr>
            <a:xfrm>
              <a:off x="2235748" y="1162377"/>
              <a:ext cx="1798682" cy="327474"/>
              <a:chOff x="3899114" y="1648882"/>
              <a:chExt cx="2236966" cy="416387"/>
            </a:xfrm>
          </p:grpSpPr>
          <p:sp>
            <p:nvSpPr>
              <p:cNvPr id="100" name="Alternate Process 99">
                <a:extLst>
                  <a:ext uri="{FF2B5EF4-FFF2-40B4-BE49-F238E27FC236}">
                    <a16:creationId xmlns:a16="http://schemas.microsoft.com/office/drawing/2014/main" id="{BC6B71B7-1F0D-3449-A4C1-034B0E81A0C9}"/>
                  </a:ext>
                </a:extLst>
              </p:cNvPr>
              <p:cNvSpPr/>
              <p:nvPr/>
            </p:nvSpPr>
            <p:spPr>
              <a:xfrm>
                <a:off x="3899114" y="1705269"/>
                <a:ext cx="360000" cy="360000"/>
              </a:xfrm>
              <a:prstGeom prst="flowChartAlternate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53854FC2-3891-7040-AD21-1324CC8D672B}"/>
                  </a:ext>
                </a:extLst>
              </p:cNvPr>
              <p:cNvSpPr/>
              <p:nvPr/>
            </p:nvSpPr>
            <p:spPr>
              <a:xfrm>
                <a:off x="4404516" y="1648882"/>
                <a:ext cx="173156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/>
                  <a:t>Regional</a:t>
                </a:r>
                <a:r>
                  <a:rPr lang="en-US" sz="2000" b="1" dirty="0"/>
                  <a:t> </a:t>
                </a:r>
                <a:r>
                  <a:rPr lang="en-US" sz="2000" dirty="0"/>
                  <a:t>edge</a:t>
                </a: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6B7FA8C-BE41-3145-B01E-79EC22DD66D7}"/>
                </a:ext>
              </a:extLst>
            </p:cNvPr>
            <p:cNvGrpSpPr/>
            <p:nvPr/>
          </p:nvGrpSpPr>
          <p:grpSpPr>
            <a:xfrm>
              <a:off x="4470213" y="1196438"/>
              <a:ext cx="2198108" cy="323502"/>
              <a:chOff x="535636" y="1715042"/>
              <a:chExt cx="2733719" cy="411337"/>
            </a:xfrm>
          </p:grpSpPr>
          <p:sp>
            <p:nvSpPr>
              <p:cNvPr id="98" name="Alternate Process 97">
                <a:extLst>
                  <a:ext uri="{FF2B5EF4-FFF2-40B4-BE49-F238E27FC236}">
                    <a16:creationId xmlns:a16="http://schemas.microsoft.com/office/drawing/2014/main" id="{CD60F0FE-FC77-904A-B73B-175BDAAC5E22}"/>
                  </a:ext>
                </a:extLst>
              </p:cNvPr>
              <p:cNvSpPr/>
              <p:nvPr/>
            </p:nvSpPr>
            <p:spPr>
              <a:xfrm>
                <a:off x="535636" y="1766379"/>
                <a:ext cx="360000" cy="360000"/>
              </a:xfrm>
              <a:prstGeom prst="flowChartAlternateProcess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AEE4FC1B-FAB2-F64D-91BF-71CE7CC4B0EA}"/>
                  </a:ext>
                </a:extLst>
              </p:cNvPr>
              <p:cNvSpPr/>
              <p:nvPr/>
            </p:nvSpPr>
            <p:spPr>
              <a:xfrm>
                <a:off x="1103375" y="1715042"/>
                <a:ext cx="216598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/>
                  <a:t>Continental node  </a:t>
                </a:r>
              </a:p>
            </p:txBody>
          </p:sp>
        </p:grp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DA042FE7-05EE-3241-AFBA-780D782CBC16}"/>
              </a:ext>
            </a:extLst>
          </p:cNvPr>
          <p:cNvSpPr txBox="1"/>
          <p:nvPr/>
        </p:nvSpPr>
        <p:spPr>
          <a:xfrm>
            <a:off x="5315024" y="5563060"/>
            <a:ext cx="3476069" cy="1015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Easy to parallelize,  requires no synchronization between computing nodes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FAE93F9-93AB-6D43-A0B8-84810017163D}"/>
              </a:ext>
            </a:extLst>
          </p:cNvPr>
          <p:cNvSpPr/>
          <p:nvPr/>
        </p:nvSpPr>
        <p:spPr>
          <a:xfrm>
            <a:off x="465697" y="2014087"/>
            <a:ext cx="2923885" cy="12376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AE4939-B7F4-B144-BEA4-8B4E1256524E}"/>
              </a:ext>
            </a:extLst>
          </p:cNvPr>
          <p:cNvSpPr txBox="1"/>
          <p:nvPr/>
        </p:nvSpPr>
        <p:spPr>
          <a:xfrm>
            <a:off x="5249837" y="3519720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Carried weight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BC7D69B-1CD2-BC47-AF2B-8190E2E26062}"/>
              </a:ext>
            </a:extLst>
          </p:cNvPr>
          <p:cNvSpPr txBox="1"/>
          <p:nvPr/>
        </p:nvSpPr>
        <p:spPr>
          <a:xfrm>
            <a:off x="7003334" y="3528753"/>
            <a:ext cx="1888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weight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33CFEF6-EA14-A04D-B7A0-35FCD5871559}"/>
              </a:ext>
            </a:extLst>
          </p:cNvPr>
          <p:cNvCxnSpPr>
            <a:cxnSpLocks/>
          </p:cNvCxnSpPr>
          <p:nvPr/>
        </p:nvCxnSpPr>
        <p:spPr>
          <a:xfrm>
            <a:off x="6589451" y="3889998"/>
            <a:ext cx="830746" cy="402747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8C92EE3-2D0A-4944-A3A0-28410BFE4A1D}"/>
              </a:ext>
            </a:extLst>
          </p:cNvPr>
          <p:cNvCxnSpPr>
            <a:cxnSpLocks/>
            <a:stCxn id="104" idx="2"/>
          </p:cNvCxnSpPr>
          <p:nvPr/>
        </p:nvCxnSpPr>
        <p:spPr>
          <a:xfrm flipH="1">
            <a:off x="7738886" y="3898085"/>
            <a:ext cx="208659" cy="339846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82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103" grpId="0" animBg="1"/>
      <p:bldP spid="106" grpId="0" animBg="1"/>
      <p:bldP spid="106" grpId="1" animBg="1"/>
      <p:bldP spid="4" grpId="0"/>
      <p:bldP spid="10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60A5D-3912-7C48-82A8-B2E36184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72" y="324680"/>
            <a:ext cx="7886700" cy="907620"/>
          </a:xfrm>
        </p:spPr>
        <p:txBody>
          <a:bodyPr/>
          <a:lstStyle/>
          <a:p>
            <a:r>
              <a:rPr lang="en-US" dirty="0" err="1"/>
              <a:t>ApproxIoT</a:t>
            </a:r>
            <a:r>
              <a:rPr lang="en-US" dirty="0"/>
              <a:t> in the cloud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CF1C88-7ECD-F945-9264-795D3CD656A6}"/>
              </a:ext>
            </a:extLst>
          </p:cNvPr>
          <p:cNvSpPr txBox="1"/>
          <p:nvPr/>
        </p:nvSpPr>
        <p:spPr>
          <a:xfrm>
            <a:off x="417105" y="5215823"/>
            <a:ext cx="4082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Reservoir size equals 1  </a:t>
            </a:r>
          </a:p>
          <a:p>
            <a:endParaRPr lang="en-US" sz="2400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8E2FE950-50F6-0946-84B7-00FDBAA7C92F}"/>
              </a:ext>
            </a:extLst>
          </p:cNvPr>
          <p:cNvSpPr/>
          <p:nvPr/>
        </p:nvSpPr>
        <p:spPr>
          <a:xfrm>
            <a:off x="6809601" y="2497027"/>
            <a:ext cx="463003" cy="311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C3D4F048-0697-5441-9F07-4551E6E10FED}"/>
              </a:ext>
            </a:extLst>
          </p:cNvPr>
          <p:cNvSpPr/>
          <p:nvPr/>
        </p:nvSpPr>
        <p:spPr>
          <a:xfrm>
            <a:off x="7316106" y="2014414"/>
            <a:ext cx="1483293" cy="1276383"/>
          </a:xfrm>
          <a:prstGeom prst="hexag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Query (sum)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2CB4596C-E185-0A46-8D78-D9D4451A2672}"/>
              </a:ext>
            </a:extLst>
          </p:cNvPr>
          <p:cNvSpPr/>
          <p:nvPr/>
        </p:nvSpPr>
        <p:spPr>
          <a:xfrm rot="5400000">
            <a:off x="7809524" y="3433825"/>
            <a:ext cx="463003" cy="311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B76D605D-7403-0E4D-91D6-319A61BA4BF4}"/>
              </a:ext>
            </a:extLst>
          </p:cNvPr>
          <p:cNvSpPr/>
          <p:nvPr/>
        </p:nvSpPr>
        <p:spPr>
          <a:xfrm>
            <a:off x="2476433" y="2564596"/>
            <a:ext cx="463003" cy="311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Hexagon 73">
            <a:extLst>
              <a:ext uri="{FF2B5EF4-FFF2-40B4-BE49-F238E27FC236}">
                <a16:creationId xmlns:a16="http://schemas.microsoft.com/office/drawing/2014/main" id="{E8CEF379-6281-3D4D-8467-FDFEB62C74D7}"/>
              </a:ext>
            </a:extLst>
          </p:cNvPr>
          <p:cNvSpPr/>
          <p:nvPr/>
        </p:nvSpPr>
        <p:spPr>
          <a:xfrm>
            <a:off x="2973223" y="2094190"/>
            <a:ext cx="1945931" cy="1276383"/>
          </a:xfrm>
          <a:prstGeom prst="hexag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WHS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CC1DE9-05FF-7241-B8A9-4F5B3018545A}"/>
              </a:ext>
            </a:extLst>
          </p:cNvPr>
          <p:cNvSpPr txBox="1"/>
          <p:nvPr/>
        </p:nvSpPr>
        <p:spPr>
          <a:xfrm>
            <a:off x="266575" y="1822100"/>
            <a:ext cx="275727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weights are carried  </a:t>
            </a:r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D89E016-4488-4A43-8259-43231312D1CA}"/>
              </a:ext>
            </a:extLst>
          </p:cNvPr>
          <p:cNvGrpSpPr/>
          <p:nvPr/>
        </p:nvGrpSpPr>
        <p:grpSpPr>
          <a:xfrm>
            <a:off x="5002050" y="2184703"/>
            <a:ext cx="1785800" cy="947180"/>
            <a:chOff x="5141647" y="5055316"/>
            <a:chExt cx="1785800" cy="94718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EB3D7DD-7EFA-E548-A1E2-EAC21E49C5D3}"/>
                </a:ext>
              </a:extLst>
            </p:cNvPr>
            <p:cNvGrpSpPr/>
            <p:nvPr/>
          </p:nvGrpSpPr>
          <p:grpSpPr>
            <a:xfrm>
              <a:off x="5368282" y="5055316"/>
              <a:ext cx="1559165" cy="947180"/>
              <a:chOff x="169688" y="3323116"/>
              <a:chExt cx="1559165" cy="947180"/>
            </a:xfrm>
          </p:grpSpPr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3FE37C94-7530-C54A-A83C-304CACC1C17C}"/>
                  </a:ext>
                </a:extLst>
              </p:cNvPr>
              <p:cNvSpPr/>
              <p:nvPr/>
            </p:nvSpPr>
            <p:spPr>
              <a:xfrm>
                <a:off x="1476869" y="3718239"/>
                <a:ext cx="216024" cy="144016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Helvetica Light" pitchFamily="2" charset="0"/>
                </a:endParaRPr>
              </a:p>
            </p:txBody>
          </p:sp>
          <p:sp>
            <p:nvSpPr>
              <p:cNvPr id="82" name="Rounded Rectangle 81">
                <a:extLst>
                  <a:ext uri="{FF2B5EF4-FFF2-40B4-BE49-F238E27FC236}">
                    <a16:creationId xmlns:a16="http://schemas.microsoft.com/office/drawing/2014/main" id="{69774895-1762-F044-95B6-6B7BFAFDDDD3}"/>
                  </a:ext>
                </a:extLst>
              </p:cNvPr>
              <p:cNvSpPr/>
              <p:nvPr/>
            </p:nvSpPr>
            <p:spPr>
              <a:xfrm>
                <a:off x="1487136" y="3430627"/>
                <a:ext cx="216024" cy="144016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Helvetica Light" pitchFamily="2" charset="0"/>
                </a:endParaRPr>
              </a:p>
            </p:txBody>
          </p:sp>
          <p:sp>
            <p:nvSpPr>
              <p:cNvPr id="84" name="Rounded Rectangle 83">
                <a:extLst>
                  <a:ext uri="{FF2B5EF4-FFF2-40B4-BE49-F238E27FC236}">
                    <a16:creationId xmlns:a16="http://schemas.microsoft.com/office/drawing/2014/main" id="{4FC73AE8-1B69-9043-B1C0-A0D3601E8B09}"/>
                  </a:ext>
                </a:extLst>
              </p:cNvPr>
              <p:cNvSpPr/>
              <p:nvPr/>
            </p:nvSpPr>
            <p:spPr>
              <a:xfrm>
                <a:off x="1476869" y="3994369"/>
                <a:ext cx="216024" cy="144016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Helvetica Light" pitchFamily="2" charset="0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B7CF302-3AB3-D04F-BC4D-22EA6C42D38C}"/>
                  </a:ext>
                </a:extLst>
              </p:cNvPr>
              <p:cNvSpPr txBox="1"/>
              <p:nvPr/>
            </p:nvSpPr>
            <p:spPr>
              <a:xfrm>
                <a:off x="169688" y="3323116"/>
                <a:ext cx="15409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W=4/3*6/1 =8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8D3AB13-7FFE-444E-A620-894209CC28EA}"/>
                  </a:ext>
                </a:extLst>
              </p:cNvPr>
              <p:cNvSpPr txBox="1"/>
              <p:nvPr/>
            </p:nvSpPr>
            <p:spPr>
              <a:xfrm>
                <a:off x="411405" y="3624507"/>
                <a:ext cx="131744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W=1*4/1=4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CF3DBF6-270F-A143-9F3B-C67D96BA6D4B}"/>
                  </a:ext>
                </a:extLst>
              </p:cNvPr>
              <p:cNvSpPr txBox="1"/>
              <p:nvPr/>
            </p:nvSpPr>
            <p:spPr>
              <a:xfrm>
                <a:off x="407839" y="3931742"/>
                <a:ext cx="120607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W=1*2/1=2</a:t>
                </a:r>
              </a:p>
            </p:txBody>
          </p:sp>
        </p:grpSp>
        <p:sp>
          <p:nvSpPr>
            <p:cNvPr id="100" name="Right Arrow 99">
              <a:extLst>
                <a:ext uri="{FF2B5EF4-FFF2-40B4-BE49-F238E27FC236}">
                  <a16:creationId xmlns:a16="http://schemas.microsoft.com/office/drawing/2014/main" id="{10960585-6128-F548-832A-88A5E85E3152}"/>
                </a:ext>
              </a:extLst>
            </p:cNvPr>
            <p:cNvSpPr/>
            <p:nvPr/>
          </p:nvSpPr>
          <p:spPr>
            <a:xfrm>
              <a:off x="5141647" y="5404173"/>
              <a:ext cx="463003" cy="31115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A571723-0C44-CE44-9B57-0D9227DF2B78}"/>
              </a:ext>
            </a:extLst>
          </p:cNvPr>
          <p:cNvGrpSpPr/>
          <p:nvPr/>
        </p:nvGrpSpPr>
        <p:grpSpPr>
          <a:xfrm>
            <a:off x="5996237" y="3806227"/>
            <a:ext cx="2739853" cy="713647"/>
            <a:chOff x="5744449" y="3806227"/>
            <a:chExt cx="2739853" cy="71364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04201E3-2FB1-DD42-9A53-0E2E40C1244C}"/>
                </a:ext>
              </a:extLst>
            </p:cNvPr>
            <p:cNvSpPr txBox="1"/>
            <p:nvPr/>
          </p:nvSpPr>
          <p:spPr>
            <a:xfrm>
              <a:off x="5744449" y="4119764"/>
              <a:ext cx="27398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	</a:t>
              </a:r>
              <a:r>
                <a:rPr lang="en-US" sz="2000" dirty="0"/>
                <a:t> ± </a:t>
              </a:r>
              <a:r>
                <a:rPr lang="en-US" sz="2000" b="1" dirty="0"/>
                <a:t>error bound 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9B5F7E4-598C-164F-BC52-2C149A523878}"/>
                </a:ext>
              </a:extLst>
            </p:cNvPr>
            <p:cNvSpPr txBox="1"/>
            <p:nvPr/>
          </p:nvSpPr>
          <p:spPr>
            <a:xfrm>
              <a:off x="6630595" y="3806228"/>
              <a:ext cx="4626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8*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EFB593D-AEA7-F149-82DC-634C0D0ED8CD}"/>
                </a:ext>
              </a:extLst>
            </p:cNvPr>
            <p:cNvSpPr txBox="1"/>
            <p:nvPr/>
          </p:nvSpPr>
          <p:spPr>
            <a:xfrm>
              <a:off x="7178557" y="3806228"/>
              <a:ext cx="5115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+4*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1579162-21F0-2B4F-9B01-7F227D1DD098}"/>
                </a:ext>
              </a:extLst>
            </p:cNvPr>
            <p:cNvSpPr txBox="1"/>
            <p:nvPr/>
          </p:nvSpPr>
          <p:spPr>
            <a:xfrm>
              <a:off x="7756070" y="3806227"/>
              <a:ext cx="5288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+2*</a:t>
              </a:r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4AADD8F9-75A9-1F4E-B05B-8AF54E1CCA0A}"/>
                </a:ext>
              </a:extLst>
            </p:cNvPr>
            <p:cNvSpPr/>
            <p:nvPr/>
          </p:nvSpPr>
          <p:spPr>
            <a:xfrm>
              <a:off x="6956306" y="3913445"/>
              <a:ext cx="216024" cy="144016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102" name="Rounded Rectangle 101">
              <a:extLst>
                <a:ext uri="{FF2B5EF4-FFF2-40B4-BE49-F238E27FC236}">
                  <a16:creationId xmlns:a16="http://schemas.microsoft.com/office/drawing/2014/main" id="{B118EFFB-02DA-5C4E-ABD3-208BA7E28CCD}"/>
                </a:ext>
              </a:extLst>
            </p:cNvPr>
            <p:cNvSpPr/>
            <p:nvPr/>
          </p:nvSpPr>
          <p:spPr>
            <a:xfrm>
              <a:off x="7599718" y="3905152"/>
              <a:ext cx="216024" cy="144016"/>
            </a:xfrm>
            <a:prstGeom prst="roundRect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01308E99-5132-F944-AABB-3200407FF510}"/>
                </a:ext>
              </a:extLst>
            </p:cNvPr>
            <p:cNvSpPr/>
            <p:nvPr/>
          </p:nvSpPr>
          <p:spPr>
            <a:xfrm>
              <a:off x="8176953" y="3903203"/>
              <a:ext cx="216024" cy="14401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183AF43-3DCD-8446-B5D3-FDACC6B041F3}"/>
              </a:ext>
            </a:extLst>
          </p:cNvPr>
          <p:cNvGrpSpPr/>
          <p:nvPr/>
        </p:nvGrpSpPr>
        <p:grpSpPr>
          <a:xfrm>
            <a:off x="254554" y="2275713"/>
            <a:ext cx="2191307" cy="916765"/>
            <a:chOff x="2766" y="2302217"/>
            <a:chExt cx="2191307" cy="916765"/>
          </a:xfrm>
        </p:grpSpPr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BAAA1DD1-B574-6E4F-9DA0-B7EBFA03F0D6}"/>
                </a:ext>
              </a:extLst>
            </p:cNvPr>
            <p:cNvSpPr/>
            <p:nvPr/>
          </p:nvSpPr>
          <p:spPr>
            <a:xfrm>
              <a:off x="1661448" y="2680804"/>
              <a:ext cx="216024" cy="144016"/>
            </a:xfrm>
            <a:prstGeom prst="roundRect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6832C515-FCDE-AC4B-9D46-4117FB1E18D3}"/>
                </a:ext>
              </a:extLst>
            </p:cNvPr>
            <p:cNvSpPr/>
            <p:nvPr/>
          </p:nvSpPr>
          <p:spPr>
            <a:xfrm>
              <a:off x="1941278" y="2956934"/>
              <a:ext cx="216024" cy="14401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24A1ED88-B014-7440-98F2-B5A1919C29F3}"/>
                </a:ext>
              </a:extLst>
            </p:cNvPr>
            <p:cNvSpPr/>
            <p:nvPr/>
          </p:nvSpPr>
          <p:spPr>
            <a:xfrm>
              <a:off x="1447303" y="2393192"/>
              <a:ext cx="216024" cy="144016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5917324A-1873-1D4C-986F-4327AAE6DD97}"/>
                </a:ext>
              </a:extLst>
            </p:cNvPr>
            <p:cNvSpPr/>
            <p:nvPr/>
          </p:nvSpPr>
          <p:spPr>
            <a:xfrm>
              <a:off x="1978049" y="2393192"/>
              <a:ext cx="216024" cy="144016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3894A4A7-F369-E041-9BAD-E4DC595CCA25}"/>
                </a:ext>
              </a:extLst>
            </p:cNvPr>
            <p:cNvSpPr/>
            <p:nvPr/>
          </p:nvSpPr>
          <p:spPr>
            <a:xfrm>
              <a:off x="1724723" y="2393192"/>
              <a:ext cx="216024" cy="144016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089A2A51-6BC4-224C-9B6B-D9F93CCCD322}"/>
                </a:ext>
              </a:extLst>
            </p:cNvPr>
            <p:cNvSpPr/>
            <p:nvPr/>
          </p:nvSpPr>
          <p:spPr>
            <a:xfrm>
              <a:off x="1941278" y="2680230"/>
              <a:ext cx="216024" cy="144016"/>
            </a:xfrm>
            <a:prstGeom prst="roundRect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Helvetica Light" pitchFamily="2" charset="0"/>
              </a:endParaRPr>
            </a:p>
          </p:txBody>
        </p:sp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E21E71F4-A353-3944-B33B-FACDE1C887FE}"/>
                </a:ext>
              </a:extLst>
            </p:cNvPr>
            <p:cNvSpPr/>
            <p:nvPr/>
          </p:nvSpPr>
          <p:spPr>
            <a:xfrm>
              <a:off x="1661448" y="2956934"/>
              <a:ext cx="216024" cy="14401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4DF9A112-16AD-4049-BF11-99F5282465FE}"/>
                </a:ext>
              </a:extLst>
            </p:cNvPr>
            <p:cNvSpPr/>
            <p:nvPr/>
          </p:nvSpPr>
          <p:spPr>
            <a:xfrm>
              <a:off x="1370776" y="2680230"/>
              <a:ext cx="216024" cy="144016"/>
            </a:xfrm>
            <a:prstGeom prst="roundRect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Helvetica Light" pitchFamily="2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C9665A0-9F2A-2543-89B5-7DF5F423C60C}"/>
                </a:ext>
              </a:extLst>
            </p:cNvPr>
            <p:cNvSpPr txBox="1"/>
            <p:nvPr/>
          </p:nvSpPr>
          <p:spPr>
            <a:xfrm>
              <a:off x="2766" y="2302217"/>
              <a:ext cx="7969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W=4/3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212F5DE-4D98-914F-88D8-A7523A6D7588}"/>
                </a:ext>
              </a:extLst>
            </p:cNvPr>
            <p:cNvSpPr txBox="1"/>
            <p:nvPr/>
          </p:nvSpPr>
          <p:spPr>
            <a:xfrm>
              <a:off x="570688" y="2568886"/>
              <a:ext cx="623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W=1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D457328-F534-084A-8255-CD4BB1CD00F4}"/>
                </a:ext>
              </a:extLst>
            </p:cNvPr>
            <p:cNvSpPr txBox="1"/>
            <p:nvPr/>
          </p:nvSpPr>
          <p:spPr>
            <a:xfrm>
              <a:off x="1122996" y="2880428"/>
              <a:ext cx="623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W=1</a:t>
              </a: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E22CDD74-380D-8846-B985-BC930F2A12CA}"/>
                </a:ext>
              </a:extLst>
            </p:cNvPr>
            <p:cNvSpPr/>
            <p:nvPr/>
          </p:nvSpPr>
          <p:spPr>
            <a:xfrm>
              <a:off x="1178166" y="2397720"/>
              <a:ext cx="216024" cy="144016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89923DFB-3947-354A-A8B9-B76E105019BF}"/>
                </a:ext>
              </a:extLst>
            </p:cNvPr>
            <p:cNvSpPr/>
            <p:nvPr/>
          </p:nvSpPr>
          <p:spPr>
            <a:xfrm>
              <a:off x="909259" y="2400114"/>
              <a:ext cx="216024" cy="144016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6FD8B2E7-E4D2-224F-BFA0-BB00C6A42284}"/>
                </a:ext>
              </a:extLst>
            </p:cNvPr>
            <p:cNvSpPr/>
            <p:nvPr/>
          </p:nvSpPr>
          <p:spPr>
            <a:xfrm>
              <a:off x="647693" y="2401130"/>
              <a:ext cx="216024" cy="144016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Helvetica Light" pitchFamily="2" charset="0"/>
              </a:endParaRP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F213677B-CDA8-1844-B493-5D00C43AF6AB}"/>
                </a:ext>
              </a:extLst>
            </p:cNvPr>
            <p:cNvSpPr/>
            <p:nvPr/>
          </p:nvSpPr>
          <p:spPr>
            <a:xfrm>
              <a:off x="1070154" y="2674320"/>
              <a:ext cx="216024" cy="144016"/>
            </a:xfrm>
            <a:prstGeom prst="roundRect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Helvetica Light" pitchFamily="2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6991AC7-590C-A243-BC1A-AD16692A02BF}"/>
              </a:ext>
            </a:extLst>
          </p:cNvPr>
          <p:cNvSpPr txBox="1"/>
          <p:nvPr/>
        </p:nvSpPr>
        <p:spPr>
          <a:xfrm>
            <a:off x="4526460" y="3762164"/>
            <a:ext cx="2561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Approximate output: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A11E26B-BE07-7E47-A444-E585F1A15932}"/>
              </a:ext>
            </a:extLst>
          </p:cNvPr>
          <p:cNvGrpSpPr/>
          <p:nvPr/>
        </p:nvGrpSpPr>
        <p:grpSpPr>
          <a:xfrm>
            <a:off x="812366" y="1599580"/>
            <a:ext cx="5016681" cy="2240487"/>
            <a:chOff x="3897545" y="4582177"/>
            <a:chExt cx="5016681" cy="224048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3426C1F-B911-7A40-A34F-BBAFACB12B81}"/>
                </a:ext>
              </a:extLst>
            </p:cNvPr>
            <p:cNvSpPr/>
            <p:nvPr/>
          </p:nvSpPr>
          <p:spPr>
            <a:xfrm>
              <a:off x="3910505" y="4987501"/>
              <a:ext cx="5003721" cy="1835163"/>
            </a:xfrm>
            <a:prstGeom prst="rect">
              <a:avLst/>
            </a:prstGeom>
            <a:ln w="22225">
              <a:solidFill>
                <a:schemeClr val="tx1"/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Cloud 50">
              <a:extLst>
                <a:ext uri="{FF2B5EF4-FFF2-40B4-BE49-F238E27FC236}">
                  <a16:creationId xmlns:a16="http://schemas.microsoft.com/office/drawing/2014/main" id="{4ED832E7-2AD4-F048-B1D9-10FCBAE22056}"/>
                </a:ext>
              </a:extLst>
            </p:cNvPr>
            <p:cNvSpPr/>
            <p:nvPr/>
          </p:nvSpPr>
          <p:spPr>
            <a:xfrm>
              <a:off x="7293970" y="5544845"/>
              <a:ext cx="1477896" cy="950345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Central node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00D1233-52F9-1A4B-B920-82790CEE8AF3}"/>
                </a:ext>
              </a:extLst>
            </p:cNvPr>
            <p:cNvSpPr/>
            <p:nvPr/>
          </p:nvSpPr>
          <p:spPr>
            <a:xfrm>
              <a:off x="7225006" y="5398204"/>
              <a:ext cx="1628475" cy="126348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1CBAE8B-128A-A04A-9DCE-DADFC04D77A9}"/>
                </a:ext>
              </a:extLst>
            </p:cNvPr>
            <p:cNvSpPr txBox="1"/>
            <p:nvPr/>
          </p:nvSpPr>
          <p:spPr>
            <a:xfrm>
              <a:off x="7631522" y="4988310"/>
              <a:ext cx="747837" cy="3123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Cloud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37CACD0-D943-4746-851A-90FA2A058EA2}"/>
                </a:ext>
              </a:extLst>
            </p:cNvPr>
            <p:cNvCxnSpPr>
              <a:cxnSpLocks/>
            </p:cNvCxnSpPr>
            <p:nvPr/>
          </p:nvCxnSpPr>
          <p:spPr>
            <a:xfrm>
              <a:off x="6097142" y="5657238"/>
              <a:ext cx="1358692" cy="15755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877C5D05-43C3-C246-93EF-FE7D7D315FFC}"/>
                </a:ext>
              </a:extLst>
            </p:cNvPr>
            <p:cNvCxnSpPr>
              <a:cxnSpLocks/>
            </p:cNvCxnSpPr>
            <p:nvPr/>
          </p:nvCxnSpPr>
          <p:spPr>
            <a:xfrm>
              <a:off x="6107399" y="6157452"/>
              <a:ext cx="1217028" cy="2513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5DF6683-CFFA-D442-B319-C18B8A70FC71}"/>
                </a:ext>
              </a:extLst>
            </p:cNvPr>
            <p:cNvSpPr txBox="1"/>
            <p:nvPr/>
          </p:nvSpPr>
          <p:spPr>
            <a:xfrm>
              <a:off x="4705339" y="4975667"/>
              <a:ext cx="1369101" cy="3123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Edge nodes</a:t>
              </a:r>
            </a:p>
          </p:txBody>
        </p:sp>
        <p:sp>
          <p:nvSpPr>
            <p:cNvPr id="63" name="Alternate Process 62">
              <a:extLst>
                <a:ext uri="{FF2B5EF4-FFF2-40B4-BE49-F238E27FC236}">
                  <a16:creationId xmlns:a16="http://schemas.microsoft.com/office/drawing/2014/main" id="{FA37A003-0DD1-DD42-99FE-E15197705B95}"/>
                </a:ext>
              </a:extLst>
            </p:cNvPr>
            <p:cNvSpPr/>
            <p:nvPr/>
          </p:nvSpPr>
          <p:spPr>
            <a:xfrm>
              <a:off x="4378819" y="6324269"/>
              <a:ext cx="331543" cy="241594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A1A1E5C-4490-074C-B053-19EB37A63AE9}"/>
                </a:ext>
              </a:extLst>
            </p:cNvPr>
            <p:cNvSpPr/>
            <p:nvPr/>
          </p:nvSpPr>
          <p:spPr>
            <a:xfrm>
              <a:off x="4049072" y="5398205"/>
              <a:ext cx="2905815" cy="126348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Alternate Process 64">
              <a:extLst>
                <a:ext uri="{FF2B5EF4-FFF2-40B4-BE49-F238E27FC236}">
                  <a16:creationId xmlns:a16="http://schemas.microsoft.com/office/drawing/2014/main" id="{5FC2E6A2-D005-184F-866C-610CD9D63E31}"/>
                </a:ext>
              </a:extLst>
            </p:cNvPr>
            <p:cNvSpPr/>
            <p:nvPr/>
          </p:nvSpPr>
          <p:spPr>
            <a:xfrm>
              <a:off x="4324618" y="5924977"/>
              <a:ext cx="331543" cy="241594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66" name="Alternate Process 65">
              <a:extLst>
                <a:ext uri="{FF2B5EF4-FFF2-40B4-BE49-F238E27FC236}">
                  <a16:creationId xmlns:a16="http://schemas.microsoft.com/office/drawing/2014/main" id="{1CE0A377-C857-6F40-959E-C1CD6C00C383}"/>
                </a:ext>
              </a:extLst>
            </p:cNvPr>
            <p:cNvSpPr/>
            <p:nvPr/>
          </p:nvSpPr>
          <p:spPr>
            <a:xfrm>
              <a:off x="5702336" y="6028846"/>
              <a:ext cx="434199" cy="243577"/>
            </a:xfrm>
            <a:prstGeom prst="flowChartAlternateProcess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67" name="Alternate Process 66">
              <a:extLst>
                <a:ext uri="{FF2B5EF4-FFF2-40B4-BE49-F238E27FC236}">
                  <a16:creationId xmlns:a16="http://schemas.microsoft.com/office/drawing/2014/main" id="{114F8497-F886-8541-B5B5-D4487A28EF9C}"/>
                </a:ext>
              </a:extLst>
            </p:cNvPr>
            <p:cNvSpPr/>
            <p:nvPr/>
          </p:nvSpPr>
          <p:spPr>
            <a:xfrm>
              <a:off x="4340670" y="5470846"/>
              <a:ext cx="289466" cy="243577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68" name="Alternate Process 67">
              <a:extLst>
                <a:ext uri="{FF2B5EF4-FFF2-40B4-BE49-F238E27FC236}">
                  <a16:creationId xmlns:a16="http://schemas.microsoft.com/office/drawing/2014/main" id="{D070BC7C-3882-9043-B567-C24BCEF99B92}"/>
                </a:ext>
              </a:extLst>
            </p:cNvPr>
            <p:cNvSpPr/>
            <p:nvPr/>
          </p:nvSpPr>
          <p:spPr>
            <a:xfrm>
              <a:off x="5662943" y="5535450"/>
              <a:ext cx="434199" cy="243577"/>
            </a:xfrm>
            <a:prstGeom prst="flowChartAlternateProcess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7B43AFFC-4607-7A41-8C5F-BAFD9867701F}"/>
                </a:ext>
              </a:extLst>
            </p:cNvPr>
            <p:cNvCxnSpPr>
              <a:cxnSpLocks/>
            </p:cNvCxnSpPr>
            <p:nvPr/>
          </p:nvCxnSpPr>
          <p:spPr>
            <a:xfrm>
              <a:off x="4632399" y="5589447"/>
              <a:ext cx="1030544" cy="6779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0D6298CD-1A41-AC4A-9F28-1F3774E3AF72}"/>
                </a:ext>
              </a:extLst>
            </p:cNvPr>
            <p:cNvCxnSpPr>
              <a:cxnSpLocks/>
            </p:cNvCxnSpPr>
            <p:nvPr/>
          </p:nvCxnSpPr>
          <p:spPr>
            <a:xfrm>
              <a:off x="4656161" y="6022973"/>
              <a:ext cx="1046175" cy="6822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D2B60C7-EE8F-DD46-9072-F482BF9406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0362" y="6272424"/>
              <a:ext cx="985865" cy="19544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6F13A44-D860-464D-92FF-B6B22C792FCE}"/>
                </a:ext>
              </a:extLst>
            </p:cNvPr>
            <p:cNvGrpSpPr/>
            <p:nvPr/>
          </p:nvGrpSpPr>
          <p:grpSpPr>
            <a:xfrm>
              <a:off x="3897545" y="4582177"/>
              <a:ext cx="1798682" cy="281730"/>
              <a:chOff x="3899114" y="1648882"/>
              <a:chExt cx="2236966" cy="416387"/>
            </a:xfrm>
          </p:grpSpPr>
          <p:sp>
            <p:nvSpPr>
              <p:cNvPr id="77" name="Alternate Process 76">
                <a:extLst>
                  <a:ext uri="{FF2B5EF4-FFF2-40B4-BE49-F238E27FC236}">
                    <a16:creationId xmlns:a16="http://schemas.microsoft.com/office/drawing/2014/main" id="{9EB75581-5AB1-E14F-86B2-F4C4259209BA}"/>
                  </a:ext>
                </a:extLst>
              </p:cNvPr>
              <p:cNvSpPr/>
              <p:nvPr/>
            </p:nvSpPr>
            <p:spPr>
              <a:xfrm>
                <a:off x="3899114" y="1705269"/>
                <a:ext cx="360000" cy="360000"/>
              </a:xfrm>
              <a:prstGeom prst="flowChartAlternate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1C65B697-B1C3-1845-A4F1-431F00E8FDEA}"/>
                  </a:ext>
                </a:extLst>
              </p:cNvPr>
              <p:cNvSpPr/>
              <p:nvPr/>
            </p:nvSpPr>
            <p:spPr>
              <a:xfrm>
                <a:off x="4404516" y="1648882"/>
                <a:ext cx="173156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/>
                  <a:t>Regional</a:t>
                </a:r>
                <a:r>
                  <a:rPr lang="en-US" sz="2000" b="1" dirty="0"/>
                  <a:t> </a:t>
                </a:r>
                <a:r>
                  <a:rPr lang="en-US" sz="2000" dirty="0"/>
                  <a:t>edge</a:t>
                </a: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ECD3A19-8A27-9A44-A5F1-2015DAE50199}"/>
                </a:ext>
              </a:extLst>
            </p:cNvPr>
            <p:cNvGrpSpPr/>
            <p:nvPr/>
          </p:nvGrpSpPr>
          <p:grpSpPr>
            <a:xfrm>
              <a:off x="6132010" y="4611480"/>
              <a:ext cx="2198108" cy="278312"/>
              <a:chOff x="535636" y="1715042"/>
              <a:chExt cx="2733719" cy="411337"/>
            </a:xfrm>
          </p:grpSpPr>
          <p:sp>
            <p:nvSpPr>
              <p:cNvPr id="75" name="Alternate Process 74">
                <a:extLst>
                  <a:ext uri="{FF2B5EF4-FFF2-40B4-BE49-F238E27FC236}">
                    <a16:creationId xmlns:a16="http://schemas.microsoft.com/office/drawing/2014/main" id="{070730AD-4E8E-194A-9DB9-725AEC453B25}"/>
                  </a:ext>
                </a:extLst>
              </p:cNvPr>
              <p:cNvSpPr/>
              <p:nvPr/>
            </p:nvSpPr>
            <p:spPr>
              <a:xfrm>
                <a:off x="535636" y="1766379"/>
                <a:ext cx="360000" cy="360000"/>
              </a:xfrm>
              <a:prstGeom prst="flowChartAlternateProcess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6236689F-959A-BA45-ADED-38B237E6D435}"/>
                  </a:ext>
                </a:extLst>
              </p:cNvPr>
              <p:cNvSpPr/>
              <p:nvPr/>
            </p:nvSpPr>
            <p:spPr>
              <a:xfrm>
                <a:off x="1103375" y="1715042"/>
                <a:ext cx="216598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/>
                  <a:t>Continental node  </a:t>
                </a:r>
              </a:p>
            </p:txBody>
          </p:sp>
        </p:grp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2A2D02D-D2CE-054E-8520-DC018597CF45}"/>
                </a:ext>
              </a:extLst>
            </p:cNvPr>
            <p:cNvSpPr/>
            <p:nvPr/>
          </p:nvSpPr>
          <p:spPr>
            <a:xfrm>
              <a:off x="7217971" y="5398205"/>
              <a:ext cx="1630326" cy="127532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3968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  <p:bldP spid="16" grpId="0" animBg="1"/>
      <p:bldP spid="17" grpId="0" animBg="1"/>
      <p:bldP spid="18" grpId="0" animBg="1"/>
      <p:bldP spid="74" grpId="0" animBg="1"/>
      <p:bldP spid="44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>
                <a:solidFill>
                  <a:schemeClr val="bg2">
                    <a:lumMod val="90000"/>
                  </a:schemeClr>
                </a:solidFill>
              </a:rPr>
              <a:t>Motivation</a:t>
            </a:r>
          </a:p>
          <a:p>
            <a:r>
              <a:rPr lang="en-US" strike="sngStrike" dirty="0">
                <a:solidFill>
                  <a:schemeClr val="bg2">
                    <a:lumMod val="90000"/>
                  </a:schemeClr>
                </a:solidFill>
              </a:rPr>
              <a:t>Design</a:t>
            </a:r>
          </a:p>
          <a:p>
            <a:r>
              <a:rPr lang="en-US" dirty="0"/>
              <a:t>Implementation</a:t>
            </a:r>
          </a:p>
          <a:p>
            <a:r>
              <a:rPr lang="en-US" dirty="0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1228354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8630"/>
            <a:ext cx="7886700" cy="907620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632929" y="1719749"/>
            <a:ext cx="432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</a:t>
            </a:r>
            <a:r>
              <a:rPr lang="en-US" sz="2000" baseline="-25000" dirty="0"/>
              <a:t>1</a:t>
            </a:r>
            <a:endParaRPr lang="en-US" sz="2000" dirty="0"/>
          </a:p>
        </p:txBody>
      </p:sp>
      <p:cxnSp>
        <p:nvCxnSpPr>
          <p:cNvPr id="36" name="Straight Arrow Connector 35"/>
          <p:cNvCxnSpPr>
            <a:cxnSpLocks/>
            <a:stCxn id="35" idx="3"/>
          </p:cNvCxnSpPr>
          <p:nvPr/>
        </p:nvCxnSpPr>
        <p:spPr>
          <a:xfrm>
            <a:off x="3064977" y="1919804"/>
            <a:ext cx="842249" cy="36017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632929" y="2299779"/>
            <a:ext cx="432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</a:t>
            </a:r>
            <a:r>
              <a:rPr lang="en-US" sz="2000" baseline="-25000" dirty="0"/>
              <a:t>2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2632929" y="2905013"/>
            <a:ext cx="432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</a:t>
            </a:r>
            <a:r>
              <a:rPr lang="en-US" sz="2000" baseline="-25000" dirty="0"/>
              <a:t>n</a:t>
            </a:r>
            <a:endParaRPr lang="en-US" sz="2000" dirty="0"/>
          </a:p>
        </p:txBody>
      </p:sp>
      <p:sp>
        <p:nvSpPr>
          <p:cNvPr id="39" name="TextBox 38"/>
          <p:cNvSpPr txBox="1"/>
          <p:nvPr/>
        </p:nvSpPr>
        <p:spPr>
          <a:xfrm rot="5400000">
            <a:off x="2758142" y="2587378"/>
            <a:ext cx="288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…</a:t>
            </a:r>
          </a:p>
        </p:txBody>
      </p:sp>
      <p:cxnSp>
        <p:nvCxnSpPr>
          <p:cNvPr id="40" name="Straight Arrow Connector 39"/>
          <p:cNvCxnSpPr>
            <a:cxnSpLocks/>
          </p:cNvCxnSpPr>
          <p:nvPr/>
        </p:nvCxnSpPr>
        <p:spPr>
          <a:xfrm>
            <a:off x="3064977" y="2484445"/>
            <a:ext cx="864096" cy="5272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064977" y="2794515"/>
            <a:ext cx="864096" cy="29516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E502B2A-1DE9-2946-8033-89B34684EC0E}"/>
              </a:ext>
            </a:extLst>
          </p:cNvPr>
          <p:cNvSpPr txBox="1"/>
          <p:nvPr/>
        </p:nvSpPr>
        <p:spPr>
          <a:xfrm>
            <a:off x="3929073" y="2203272"/>
            <a:ext cx="1348698" cy="70788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Kafka </a:t>
            </a:r>
          </a:p>
          <a:p>
            <a:pPr algn="ctr"/>
            <a:r>
              <a:rPr lang="en-US" sz="2000" b="1" dirty="0"/>
              <a:t>cluster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FDED827-D791-C14D-AA5B-9D64B05B6683}"/>
              </a:ext>
            </a:extLst>
          </p:cNvPr>
          <p:cNvCxnSpPr>
            <a:cxnSpLocks/>
          </p:cNvCxnSpPr>
          <p:nvPr/>
        </p:nvCxnSpPr>
        <p:spPr>
          <a:xfrm>
            <a:off x="4255079" y="2905013"/>
            <a:ext cx="0" cy="85072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D360F91-F0B7-5349-A846-635D44D9843E}"/>
              </a:ext>
            </a:extLst>
          </p:cNvPr>
          <p:cNvSpPr txBox="1"/>
          <p:nvPr/>
        </p:nvSpPr>
        <p:spPr>
          <a:xfrm>
            <a:off x="3929073" y="3761878"/>
            <a:ext cx="1348698" cy="70788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Stream</a:t>
            </a:r>
          </a:p>
          <a:p>
            <a:pPr algn="ctr"/>
            <a:r>
              <a:rPr lang="en-US" sz="2000" b="1" dirty="0"/>
              <a:t>pub/sub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63866B-6245-AF41-930D-B31C180A67A3}"/>
              </a:ext>
            </a:extLst>
          </p:cNvPr>
          <p:cNvSpPr txBox="1"/>
          <p:nvPr/>
        </p:nvSpPr>
        <p:spPr>
          <a:xfrm>
            <a:off x="397293" y="3758487"/>
            <a:ext cx="2044982" cy="70788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Edg</a:t>
            </a:r>
            <a:r>
              <a:rPr lang="en-US" altLang="zh-Hans" sz="2000" b="1" dirty="0"/>
              <a:t>e</a:t>
            </a:r>
          </a:p>
          <a:p>
            <a:pPr algn="ctr"/>
            <a:r>
              <a:rPr lang="en-US" sz="2000" b="1" dirty="0"/>
              <a:t> nodes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89348B2-086E-F94E-9818-FCDF8A843CA1}"/>
              </a:ext>
            </a:extLst>
          </p:cNvPr>
          <p:cNvSpPr txBox="1"/>
          <p:nvPr/>
        </p:nvSpPr>
        <p:spPr>
          <a:xfrm>
            <a:off x="6706493" y="3766936"/>
            <a:ext cx="2044982" cy="70788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Cloud</a:t>
            </a:r>
          </a:p>
          <a:p>
            <a:pPr algn="ctr"/>
            <a:r>
              <a:rPr lang="en-US" sz="2000" b="1" dirty="0"/>
              <a:t>datacenter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4CA8B46-C204-4D40-908A-178A2A826797}"/>
              </a:ext>
            </a:extLst>
          </p:cNvPr>
          <p:cNvCxnSpPr>
            <a:cxnSpLocks/>
            <a:stCxn id="50" idx="3"/>
            <a:endCxn id="56" idx="1"/>
          </p:cNvCxnSpPr>
          <p:nvPr/>
        </p:nvCxnSpPr>
        <p:spPr>
          <a:xfrm>
            <a:off x="5277771" y="4115821"/>
            <a:ext cx="1428722" cy="50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7B1F1A7-601D-9348-B3E2-A98F519B8E71}"/>
              </a:ext>
            </a:extLst>
          </p:cNvPr>
          <p:cNvCxnSpPr>
            <a:cxnSpLocks/>
          </p:cNvCxnSpPr>
          <p:nvPr/>
        </p:nvCxnSpPr>
        <p:spPr>
          <a:xfrm flipH="1">
            <a:off x="2442275" y="4043706"/>
            <a:ext cx="14867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72CE1C5-D5AE-464F-91CE-8C684C2CC33E}"/>
              </a:ext>
            </a:extLst>
          </p:cNvPr>
          <p:cNvSpPr txBox="1"/>
          <p:nvPr/>
        </p:nvSpPr>
        <p:spPr>
          <a:xfrm>
            <a:off x="2500351" y="3557809"/>
            <a:ext cx="1508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Data stream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116D041-8E37-6748-8011-04CE21F84716}"/>
              </a:ext>
            </a:extLst>
          </p:cNvPr>
          <p:cNvCxnSpPr>
            <a:cxnSpLocks/>
          </p:cNvCxnSpPr>
          <p:nvPr/>
        </p:nvCxnSpPr>
        <p:spPr>
          <a:xfrm>
            <a:off x="2463063" y="4291342"/>
            <a:ext cx="146601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BBE0ECA-7541-A545-B92E-FC78955B0ADB}"/>
              </a:ext>
            </a:extLst>
          </p:cNvPr>
          <p:cNvSpPr txBox="1"/>
          <p:nvPr/>
        </p:nvSpPr>
        <p:spPr>
          <a:xfrm>
            <a:off x="2359862" y="4405850"/>
            <a:ext cx="14847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Sampled</a:t>
            </a:r>
          </a:p>
          <a:p>
            <a:pPr algn="ctr"/>
            <a:r>
              <a:rPr lang="en-US" sz="2000" dirty="0"/>
              <a:t>data stream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9EA4DE2-7F2D-6743-B0C3-A967956399AE}"/>
              </a:ext>
            </a:extLst>
          </p:cNvPr>
          <p:cNvSpPr txBox="1"/>
          <p:nvPr/>
        </p:nvSpPr>
        <p:spPr>
          <a:xfrm>
            <a:off x="5285712" y="4297851"/>
            <a:ext cx="14847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Sampled</a:t>
            </a:r>
          </a:p>
          <a:p>
            <a:pPr algn="ctr"/>
            <a:r>
              <a:rPr lang="en-US" sz="2000" dirty="0"/>
              <a:t>data stream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8647B4A-04F8-9D4B-86E1-6A0198C8E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436" y="2163320"/>
            <a:ext cx="695543" cy="747709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7307F8A-6895-8545-AD53-E2266405D3BE}"/>
              </a:ext>
            </a:extLst>
          </p:cNvPr>
          <p:cNvCxnSpPr>
            <a:cxnSpLocks/>
          </p:cNvCxnSpPr>
          <p:nvPr/>
        </p:nvCxnSpPr>
        <p:spPr>
          <a:xfrm>
            <a:off x="4995308" y="2905013"/>
            <a:ext cx="0" cy="85072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4E81A4D-659A-2A4E-A1A6-66F3CA2B088F}"/>
              </a:ext>
            </a:extLst>
          </p:cNvPr>
          <p:cNvSpPr txBox="1"/>
          <p:nvPr/>
        </p:nvSpPr>
        <p:spPr>
          <a:xfrm>
            <a:off x="6602128" y="1791948"/>
            <a:ext cx="1913222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See the paper for more details</a:t>
            </a:r>
            <a:endParaRPr lang="en-US" sz="2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06E234-6F7B-8446-ABEC-7CFD74A31369}"/>
              </a:ext>
            </a:extLst>
          </p:cNvPr>
          <p:cNvGrpSpPr/>
          <p:nvPr/>
        </p:nvGrpSpPr>
        <p:grpSpPr>
          <a:xfrm>
            <a:off x="6974557" y="4654676"/>
            <a:ext cx="1611339" cy="932915"/>
            <a:chOff x="6356947" y="5243174"/>
            <a:chExt cx="1611339" cy="93291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9D9E7B5-BA78-5C44-9607-3AD7A5DD5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39418" y="5243174"/>
              <a:ext cx="846399" cy="66583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41E736-0027-B240-80B7-76271B31D43A}"/>
                </a:ext>
              </a:extLst>
            </p:cNvPr>
            <p:cNvSpPr txBox="1"/>
            <p:nvPr/>
          </p:nvSpPr>
          <p:spPr>
            <a:xfrm>
              <a:off x="6356947" y="5806757"/>
              <a:ext cx="1611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Kafka Streams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571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  <p:bldP spid="38" grpId="0"/>
      <p:bldP spid="39" grpId="0"/>
      <p:bldP spid="20" grpId="0"/>
      <p:bldP spid="60" grpId="0"/>
      <p:bldP spid="64" grpId="0"/>
      <p:bldP spid="3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online services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F7CCDDC-0F15-CD40-A93B-7170CF7D92E7}"/>
              </a:ext>
            </a:extLst>
          </p:cNvPr>
          <p:cNvGrpSpPr/>
          <p:nvPr/>
        </p:nvGrpSpPr>
        <p:grpSpPr>
          <a:xfrm>
            <a:off x="140286" y="1606569"/>
            <a:ext cx="9003714" cy="2758524"/>
            <a:chOff x="136495" y="2679231"/>
            <a:chExt cx="9003714" cy="2758524"/>
          </a:xfrm>
        </p:grpSpPr>
        <p:pic>
          <p:nvPicPr>
            <p:cNvPr id="29" name="Picture 2" descr="https://cdn1.iconfinder.com/data/icons/logotypes/32/twitter-128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083" y="4847806"/>
              <a:ext cx="589949" cy="589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495" y="3795541"/>
              <a:ext cx="688872" cy="581134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7362" y="2679231"/>
              <a:ext cx="593670" cy="593670"/>
            </a:xfrm>
            <a:prstGeom prst="rect">
              <a:avLst/>
            </a:prstGeom>
          </p:spPr>
        </p:pic>
        <p:grpSp>
          <p:nvGrpSpPr>
            <p:cNvPr id="84" name="Group 83"/>
            <p:cNvGrpSpPr/>
            <p:nvPr/>
          </p:nvGrpSpPr>
          <p:grpSpPr>
            <a:xfrm>
              <a:off x="1307090" y="3173273"/>
              <a:ext cx="7833119" cy="1716102"/>
              <a:chOff x="328264" y="2890461"/>
              <a:chExt cx="7833119" cy="1716102"/>
            </a:xfrm>
          </p:grpSpPr>
          <p:sp>
            <p:nvSpPr>
              <p:cNvPr id="35" name="Rounded Rectangle 34"/>
              <p:cNvSpPr/>
              <p:nvPr/>
            </p:nvSpPr>
            <p:spPr>
              <a:xfrm>
                <a:off x="1719200" y="3083042"/>
                <a:ext cx="1592089" cy="1376516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Stream </a:t>
                </a:r>
              </a:p>
              <a:p>
                <a:pPr algn="ctr"/>
                <a:r>
                  <a:rPr lang="en-US" sz="2000" b="1" dirty="0"/>
                  <a:t>aggregator</a:t>
                </a:r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4714163" y="3122922"/>
                <a:ext cx="1691149" cy="1376516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Stream analytics system</a:t>
                </a:r>
              </a:p>
            </p:txBody>
          </p:sp>
          <p:grpSp>
            <p:nvGrpSpPr>
              <p:cNvPr id="77" name="Group 76"/>
              <p:cNvGrpSpPr/>
              <p:nvPr/>
            </p:nvGrpSpPr>
            <p:grpSpPr>
              <a:xfrm>
                <a:off x="3319552" y="3624896"/>
                <a:ext cx="1386348" cy="372568"/>
                <a:chOff x="3392129" y="3511516"/>
                <a:chExt cx="1386348" cy="372568"/>
              </a:xfrm>
            </p:grpSpPr>
            <p:sp>
              <p:nvSpPr>
                <p:cNvPr id="20" name="Rounded Rectangle 19"/>
                <p:cNvSpPr/>
                <p:nvPr/>
              </p:nvSpPr>
              <p:spPr>
                <a:xfrm>
                  <a:off x="3769468" y="3614613"/>
                  <a:ext cx="216024" cy="144016"/>
                </a:xfrm>
                <a:prstGeom prst="roundRect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ounded Rectangle 26"/>
                <p:cNvSpPr/>
                <p:nvPr/>
              </p:nvSpPr>
              <p:spPr>
                <a:xfrm>
                  <a:off x="3475972" y="3614613"/>
                  <a:ext cx="216024" cy="144016"/>
                </a:xfrm>
                <a:prstGeom prst="roundRect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ounded Rectangle 27"/>
                <p:cNvSpPr/>
                <p:nvPr/>
              </p:nvSpPr>
              <p:spPr>
                <a:xfrm>
                  <a:off x="4096872" y="3614613"/>
                  <a:ext cx="216024" cy="144016"/>
                </a:xfrm>
                <a:prstGeom prst="roundRect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ounded Rectangle 41"/>
                <p:cNvSpPr/>
                <p:nvPr/>
              </p:nvSpPr>
              <p:spPr>
                <a:xfrm>
                  <a:off x="4397342" y="3608307"/>
                  <a:ext cx="216024" cy="144016"/>
                </a:xfrm>
                <a:prstGeom prst="roundRect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ight Arrow 44"/>
                <p:cNvSpPr/>
                <p:nvPr/>
              </p:nvSpPr>
              <p:spPr>
                <a:xfrm>
                  <a:off x="3392129" y="3511516"/>
                  <a:ext cx="1386348" cy="372568"/>
                </a:xfrm>
                <a:prstGeom prst="rightArrow">
                  <a:avLst>
                    <a:gd name="adj1" fmla="val 79578"/>
                    <a:gd name="adj2" fmla="val 33095"/>
                  </a:avLst>
                </a:prstGeom>
                <a:noFill/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2" name="Group 81"/>
              <p:cNvGrpSpPr/>
              <p:nvPr/>
            </p:nvGrpSpPr>
            <p:grpSpPr>
              <a:xfrm>
                <a:off x="328264" y="2890461"/>
                <a:ext cx="1393963" cy="779440"/>
                <a:chOff x="328264" y="2880629"/>
                <a:chExt cx="1393963" cy="779440"/>
              </a:xfrm>
            </p:grpSpPr>
            <p:sp>
              <p:nvSpPr>
                <p:cNvPr id="17" name="Rounded Rectangle 16"/>
                <p:cNvSpPr/>
                <p:nvPr/>
              </p:nvSpPr>
              <p:spPr>
                <a:xfrm>
                  <a:off x="704004" y="3262556"/>
                  <a:ext cx="216024" cy="144016"/>
                </a:xfrm>
                <a:prstGeom prst="round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ounded Rectangle 17"/>
                <p:cNvSpPr/>
                <p:nvPr/>
              </p:nvSpPr>
              <p:spPr>
                <a:xfrm>
                  <a:off x="1044806" y="3379787"/>
                  <a:ext cx="216024" cy="144016"/>
                </a:xfrm>
                <a:prstGeom prst="round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ounded Rectangle 18"/>
                <p:cNvSpPr/>
                <p:nvPr/>
              </p:nvSpPr>
              <p:spPr>
                <a:xfrm>
                  <a:off x="1380177" y="3454349"/>
                  <a:ext cx="216024" cy="144016"/>
                </a:xfrm>
                <a:prstGeom prst="round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ounded Rectangle 23"/>
                <p:cNvSpPr/>
                <p:nvPr/>
              </p:nvSpPr>
              <p:spPr>
                <a:xfrm>
                  <a:off x="449339" y="2880629"/>
                  <a:ext cx="216024" cy="144016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ounded Rectangle 24"/>
                <p:cNvSpPr/>
                <p:nvPr/>
              </p:nvSpPr>
              <p:spPr>
                <a:xfrm>
                  <a:off x="789738" y="2908249"/>
                  <a:ext cx="216024" cy="144016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ounded Rectangle 25"/>
                <p:cNvSpPr/>
                <p:nvPr/>
              </p:nvSpPr>
              <p:spPr>
                <a:xfrm>
                  <a:off x="1080341" y="3034164"/>
                  <a:ext cx="216024" cy="144016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4" name="Curved Connector 53"/>
                <p:cNvCxnSpPr/>
                <p:nvPr/>
              </p:nvCxnSpPr>
              <p:spPr>
                <a:xfrm>
                  <a:off x="328264" y="3077091"/>
                  <a:ext cx="1393963" cy="243786"/>
                </a:xfrm>
                <a:prstGeom prst="curvedConnector3">
                  <a:avLst>
                    <a:gd name="adj1" fmla="val 50000"/>
                  </a:avLst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Rounded Rectangle 56"/>
                <p:cNvSpPr/>
                <p:nvPr/>
              </p:nvSpPr>
              <p:spPr>
                <a:xfrm>
                  <a:off x="1393095" y="3085174"/>
                  <a:ext cx="216024" cy="144016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2" name="Curved Connector 61"/>
                <p:cNvCxnSpPr/>
                <p:nvPr/>
              </p:nvCxnSpPr>
              <p:spPr>
                <a:xfrm>
                  <a:off x="328264" y="3418666"/>
                  <a:ext cx="1382673" cy="241403"/>
                </a:xfrm>
                <a:prstGeom prst="curvedConnector3">
                  <a:avLst>
                    <a:gd name="adj1" fmla="val 50000"/>
                  </a:avLst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Rounded Rectangle 62"/>
                <p:cNvSpPr/>
                <p:nvPr/>
              </p:nvSpPr>
              <p:spPr>
                <a:xfrm>
                  <a:off x="328264" y="3229190"/>
                  <a:ext cx="216024" cy="144016"/>
                </a:xfrm>
                <a:prstGeom prst="round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1" name="Group 80"/>
              <p:cNvGrpSpPr/>
              <p:nvPr/>
            </p:nvGrpSpPr>
            <p:grpSpPr>
              <a:xfrm>
                <a:off x="328264" y="3897139"/>
                <a:ext cx="1392538" cy="709424"/>
                <a:chOff x="328264" y="3779155"/>
                <a:chExt cx="1392538" cy="709424"/>
              </a:xfrm>
            </p:grpSpPr>
            <p:sp>
              <p:nvSpPr>
                <p:cNvPr id="22" name="Rounded Rectangle 21"/>
                <p:cNvSpPr/>
                <p:nvPr/>
              </p:nvSpPr>
              <p:spPr>
                <a:xfrm>
                  <a:off x="457015" y="4344563"/>
                  <a:ext cx="216024" cy="144016"/>
                </a:xfrm>
                <a:prstGeom prst="round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ounded Rectangle 22"/>
                <p:cNvSpPr/>
                <p:nvPr/>
              </p:nvSpPr>
              <p:spPr>
                <a:xfrm>
                  <a:off x="1096997" y="4172745"/>
                  <a:ext cx="216024" cy="144016"/>
                </a:xfrm>
                <a:prstGeom prst="round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ounded Rectangle 35"/>
                <p:cNvSpPr/>
                <p:nvPr/>
              </p:nvSpPr>
              <p:spPr>
                <a:xfrm>
                  <a:off x="328264" y="4061933"/>
                  <a:ext cx="216024" cy="144016"/>
                </a:xfrm>
                <a:prstGeom prst="round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ounded Rectangle 36"/>
                <p:cNvSpPr/>
                <p:nvPr/>
              </p:nvSpPr>
              <p:spPr>
                <a:xfrm>
                  <a:off x="701754" y="4010771"/>
                  <a:ext cx="216024" cy="144016"/>
                </a:xfrm>
                <a:prstGeom prst="round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ounded Rectangle 37"/>
                <p:cNvSpPr/>
                <p:nvPr/>
              </p:nvSpPr>
              <p:spPr>
                <a:xfrm>
                  <a:off x="1044806" y="3877819"/>
                  <a:ext cx="216024" cy="144016"/>
                </a:xfrm>
                <a:prstGeom prst="round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ounded Rectangle 40"/>
                <p:cNvSpPr/>
                <p:nvPr/>
              </p:nvSpPr>
              <p:spPr>
                <a:xfrm>
                  <a:off x="1412759" y="4146431"/>
                  <a:ext cx="216024" cy="144016"/>
                </a:xfrm>
                <a:prstGeom prst="round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7" name="Curved Connector 66"/>
                <p:cNvCxnSpPr/>
                <p:nvPr/>
              </p:nvCxnSpPr>
              <p:spPr>
                <a:xfrm flipV="1">
                  <a:off x="328264" y="4087096"/>
                  <a:ext cx="1392538" cy="215898"/>
                </a:xfrm>
                <a:prstGeom prst="curvedConnector3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Rounded Rectangle 67"/>
                <p:cNvSpPr/>
                <p:nvPr/>
              </p:nvSpPr>
              <p:spPr>
                <a:xfrm>
                  <a:off x="809766" y="4302994"/>
                  <a:ext cx="216024" cy="144016"/>
                </a:xfrm>
                <a:prstGeom prst="round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9" name="Curved Connector 68"/>
                <p:cNvCxnSpPr/>
                <p:nvPr/>
              </p:nvCxnSpPr>
              <p:spPr>
                <a:xfrm flipV="1">
                  <a:off x="328264" y="3779155"/>
                  <a:ext cx="1391737" cy="196724"/>
                </a:xfrm>
                <a:prstGeom prst="curvedConnector3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Rounded Rectangle 69"/>
                <p:cNvSpPr/>
                <p:nvPr/>
              </p:nvSpPr>
              <p:spPr>
                <a:xfrm>
                  <a:off x="1376148" y="3861008"/>
                  <a:ext cx="216024" cy="144016"/>
                </a:xfrm>
                <a:prstGeom prst="round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79" name="Straight Arrow Connector 78"/>
              <p:cNvCxnSpPr>
                <a:stCxn id="44" idx="3"/>
              </p:cNvCxnSpPr>
              <p:nvPr/>
            </p:nvCxnSpPr>
            <p:spPr>
              <a:xfrm>
                <a:off x="6405312" y="3811180"/>
                <a:ext cx="457604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/>
              <p:cNvSpPr txBox="1"/>
              <p:nvPr/>
            </p:nvSpPr>
            <p:spPr>
              <a:xfrm>
                <a:off x="6679887" y="3548958"/>
                <a:ext cx="148149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/>
                  <a:t>Useful</a:t>
                </a:r>
              </a:p>
              <a:p>
                <a:pPr algn="ctr"/>
                <a:r>
                  <a:rPr lang="en-US" sz="2000" dirty="0"/>
                  <a:t>Information</a:t>
                </a: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7E78228-9428-BA41-9447-C09835ACB974}"/>
              </a:ext>
            </a:extLst>
          </p:cNvPr>
          <p:cNvSpPr txBox="1"/>
          <p:nvPr/>
        </p:nvSpPr>
        <p:spPr>
          <a:xfrm>
            <a:off x="777526" y="4980956"/>
            <a:ext cx="7667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Processing streaming data from different sources</a:t>
            </a:r>
          </a:p>
        </p:txBody>
      </p:sp>
    </p:spTree>
    <p:extLst>
      <p:ext uri="{BB962C8B-B14F-4D97-AF65-F5344CB8AC3E}">
        <p14:creationId xmlns:p14="http://schemas.microsoft.com/office/powerpoint/2010/main" val="202829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Experimental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000" dirty="0"/>
              <a:t>Evaluation questions</a:t>
            </a:r>
          </a:p>
          <a:p>
            <a:pPr lvl="1"/>
            <a:r>
              <a:rPr lang="en-US" dirty="0"/>
              <a:t>Accuracy vs. sample size</a:t>
            </a:r>
          </a:p>
          <a:p>
            <a:pPr lvl="1"/>
            <a:r>
              <a:rPr lang="en-US" dirty="0"/>
              <a:t>Throughput vs. sample size</a:t>
            </a:r>
          </a:p>
          <a:p>
            <a:pPr lvl="1"/>
            <a:endParaRPr lang="en-US" sz="3000" dirty="0"/>
          </a:p>
          <a:p>
            <a:r>
              <a:rPr lang="en-US" sz="3000" dirty="0"/>
              <a:t>Testbed: 25 nodes</a:t>
            </a:r>
          </a:p>
          <a:p>
            <a:pPr lvl="1"/>
            <a:r>
              <a:rPr lang="en-US" sz="2200" dirty="0"/>
              <a:t>15 nodes for </a:t>
            </a:r>
            <a:r>
              <a:rPr lang="en-US" sz="2200" dirty="0" err="1"/>
              <a:t>ApproxIoT</a:t>
            </a:r>
            <a:r>
              <a:rPr lang="en-US" sz="2200" dirty="0"/>
              <a:t> deployment </a:t>
            </a:r>
          </a:p>
          <a:p>
            <a:pPr lvl="1"/>
            <a:r>
              <a:rPr lang="en-US" sz="2200" dirty="0"/>
              <a:t>10 nodes for Kafka cluster</a:t>
            </a:r>
          </a:p>
          <a:p>
            <a:pPr lvl="1"/>
            <a:endParaRPr lang="en-US" dirty="0"/>
          </a:p>
          <a:p>
            <a:r>
              <a:rPr lang="en-US" dirty="0"/>
              <a:t>Datasets: </a:t>
            </a:r>
          </a:p>
          <a:p>
            <a:pPr lvl="1"/>
            <a:r>
              <a:rPr lang="en-US" dirty="0"/>
              <a:t>Synthetic: Poisson and Gaussian</a:t>
            </a:r>
            <a:r>
              <a:rPr lang="zh-Hans" altLang="en-US" dirty="0"/>
              <a:t> </a:t>
            </a:r>
            <a:r>
              <a:rPr lang="en-US" dirty="0"/>
              <a:t>distribution</a:t>
            </a:r>
          </a:p>
          <a:p>
            <a:pPr lvl="1"/>
            <a:r>
              <a:rPr lang="en-US" dirty="0"/>
              <a:t>Real: </a:t>
            </a:r>
            <a:r>
              <a:rPr lang="en-US" dirty="0" err="1"/>
              <a:t>Brasvo</a:t>
            </a:r>
            <a:r>
              <a:rPr lang="en-US" dirty="0"/>
              <a:t> pollution and New York Taxi Ride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806955" y="1630891"/>
            <a:ext cx="1980079" cy="1097050"/>
            <a:chOff x="6457950" y="1823806"/>
            <a:chExt cx="1980079" cy="1097050"/>
          </a:xfrm>
        </p:grpSpPr>
        <p:sp>
          <p:nvSpPr>
            <p:cNvPr id="8" name="Right Bracket 7"/>
            <p:cNvSpPr/>
            <p:nvPr/>
          </p:nvSpPr>
          <p:spPr>
            <a:xfrm>
              <a:off x="6457950" y="1823806"/>
              <a:ext cx="225238" cy="1097050"/>
            </a:xfrm>
            <a:prstGeom prst="rightBracket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683188" y="1997526"/>
              <a:ext cx="1754841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See the paper for more results!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32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BEF43-D885-FD4E-A353-35DF5B6BB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vs. sample size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F093E8E-C694-6D49-8B25-76DE2DBC3A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082907"/>
              </p:ext>
            </p:extLst>
          </p:nvPr>
        </p:nvGraphicFramePr>
        <p:xfrm>
          <a:off x="613857" y="1387286"/>
          <a:ext cx="7415032" cy="416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EE01D8BF-4D8B-514D-9CE3-D9505D6A017E}"/>
              </a:ext>
            </a:extLst>
          </p:cNvPr>
          <p:cNvGrpSpPr/>
          <p:nvPr/>
        </p:nvGrpSpPr>
        <p:grpSpPr>
          <a:xfrm rot="10800000">
            <a:off x="6572775" y="1572706"/>
            <a:ext cx="1329211" cy="3087554"/>
            <a:chOff x="-388302" y="2040562"/>
            <a:chExt cx="1329211" cy="3087554"/>
          </a:xfrm>
        </p:grpSpPr>
        <p:sp>
          <p:nvSpPr>
            <p:cNvPr id="7" name="TextBox 2">
              <a:extLst>
                <a:ext uri="{FF2B5EF4-FFF2-40B4-BE49-F238E27FC236}">
                  <a16:creationId xmlns:a16="http://schemas.microsoft.com/office/drawing/2014/main" id="{647D30E9-8CE6-394D-A28C-A68E4AF84E59}"/>
                </a:ext>
              </a:extLst>
            </p:cNvPr>
            <p:cNvSpPr txBox="1"/>
            <p:nvPr/>
          </p:nvSpPr>
          <p:spPr>
            <a:xfrm rot="10800000">
              <a:off x="-388302" y="4420230"/>
              <a:ext cx="1329211" cy="707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tx1"/>
                  </a:solidFill>
                  <a:cs typeface="Candara"/>
                </a:rPr>
                <a:t>Lower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  <a:cs typeface="Candara"/>
                </a:rPr>
                <a:t>the better</a:t>
              </a:r>
            </a:p>
          </p:txBody>
        </p:sp>
        <p:sp>
          <p:nvSpPr>
            <p:cNvPr id="8" name="Up Arrow 7">
              <a:extLst>
                <a:ext uri="{FF2B5EF4-FFF2-40B4-BE49-F238E27FC236}">
                  <a16:creationId xmlns:a16="http://schemas.microsoft.com/office/drawing/2014/main" id="{5501D2D0-9574-FA42-9D18-8995B3317C17}"/>
                </a:ext>
              </a:extLst>
            </p:cNvPr>
            <p:cNvSpPr/>
            <p:nvPr/>
          </p:nvSpPr>
          <p:spPr>
            <a:xfrm>
              <a:off x="121403" y="2040562"/>
              <a:ext cx="200139" cy="2330827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ED3C06A-4410-E74F-A29C-9519372B85A1}"/>
              </a:ext>
            </a:extLst>
          </p:cNvPr>
          <p:cNvSpPr txBox="1"/>
          <p:nvPr/>
        </p:nvSpPr>
        <p:spPr>
          <a:xfrm>
            <a:off x="1596657" y="5741268"/>
            <a:ext cx="5449431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ApproxIoT</a:t>
            </a:r>
            <a:r>
              <a:rPr lang="en-US" sz="2000" dirty="0">
                <a:solidFill>
                  <a:schemeClr val="tx1"/>
                </a:solidFill>
              </a:rPr>
              <a:t>:</a:t>
            </a:r>
            <a:r>
              <a:rPr lang="en-US" sz="2000" dirty="0">
                <a:solidFill>
                  <a:srgbClr val="FF0000"/>
                </a:solidFill>
              </a:rPr>
              <a:t> ~2600X </a:t>
            </a:r>
            <a:r>
              <a:rPr lang="en-US" sz="2000" dirty="0">
                <a:solidFill>
                  <a:schemeClr val="tx1"/>
                </a:solidFill>
              </a:rPr>
              <a:t>higher accuracy </a:t>
            </a:r>
            <a:r>
              <a:rPr lang="en-US" altLang="zh-Hans" sz="2000" dirty="0">
                <a:solidFill>
                  <a:schemeClr val="tx1"/>
                </a:solidFill>
              </a:rPr>
              <a:t>over</a:t>
            </a:r>
            <a:r>
              <a:rPr lang="en-US" sz="2000" dirty="0">
                <a:solidFill>
                  <a:schemeClr val="tx1"/>
                </a:solidFill>
              </a:rPr>
              <a:t> SRS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410865B-C087-3042-A56A-AD298229AEC9}"/>
              </a:ext>
            </a:extLst>
          </p:cNvPr>
          <p:cNvGrpSpPr/>
          <p:nvPr/>
        </p:nvGrpSpPr>
        <p:grpSpPr>
          <a:xfrm>
            <a:off x="3092903" y="2835200"/>
            <a:ext cx="2718707" cy="1666326"/>
            <a:chOff x="8601075" y="4489828"/>
            <a:chExt cx="2718707" cy="1666326"/>
          </a:xfrm>
        </p:grpSpPr>
        <p:sp>
          <p:nvSpPr>
            <p:cNvPr id="10" name="TextBox 1">
              <a:extLst>
                <a:ext uri="{FF2B5EF4-FFF2-40B4-BE49-F238E27FC236}">
                  <a16:creationId xmlns:a16="http://schemas.microsoft.com/office/drawing/2014/main" id="{C75367B9-3E51-4C4F-AC75-5D43F8F4D5CD}"/>
                </a:ext>
              </a:extLst>
            </p:cNvPr>
            <p:cNvSpPr txBox="1"/>
            <p:nvPr/>
          </p:nvSpPr>
          <p:spPr>
            <a:xfrm>
              <a:off x="8601075" y="4489828"/>
              <a:ext cx="2718707" cy="4001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The average is 0.035%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60E50B7-58A1-1D4A-9935-A46DEBC4CAD3}"/>
                </a:ext>
              </a:extLst>
            </p:cNvPr>
            <p:cNvCxnSpPr/>
            <p:nvPr/>
          </p:nvCxnSpPr>
          <p:spPr>
            <a:xfrm flipH="1">
              <a:off x="8699046" y="4958725"/>
              <a:ext cx="1251857" cy="1197429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641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Chart bld="series"/>
        </p:bldSub>
      </p:bldGraphic>
      <p:bldP spid="9" grpId="0" build="allAtOnce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A06F4-A2B8-9649-BC0E-58D4DD499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 vs. sample size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C9FD657-9925-F04B-BF75-A8FCC92737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8321642"/>
              </p:ext>
            </p:extLst>
          </p:nvPr>
        </p:nvGraphicFramePr>
        <p:xfrm>
          <a:off x="219158" y="1265401"/>
          <a:ext cx="78867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1807A86C-F72E-254F-9B84-85FDCA5F32E4}"/>
              </a:ext>
            </a:extLst>
          </p:cNvPr>
          <p:cNvGrpSpPr/>
          <p:nvPr/>
        </p:nvGrpSpPr>
        <p:grpSpPr>
          <a:xfrm>
            <a:off x="7254782" y="1553230"/>
            <a:ext cx="1282722" cy="3053253"/>
            <a:chOff x="-487773" y="1534163"/>
            <a:chExt cx="1282722" cy="3053253"/>
          </a:xfrm>
        </p:grpSpPr>
        <p:sp>
          <p:nvSpPr>
            <p:cNvPr id="7" name="TextBox 2">
              <a:extLst>
                <a:ext uri="{FF2B5EF4-FFF2-40B4-BE49-F238E27FC236}">
                  <a16:creationId xmlns:a16="http://schemas.microsoft.com/office/drawing/2014/main" id="{0CC1D41C-6B03-0742-B7A6-AE0C8591A5E7}"/>
                </a:ext>
              </a:extLst>
            </p:cNvPr>
            <p:cNvSpPr txBox="1"/>
            <p:nvPr/>
          </p:nvSpPr>
          <p:spPr>
            <a:xfrm>
              <a:off x="-487773" y="1534163"/>
              <a:ext cx="1282722" cy="707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tx1"/>
                  </a:solidFill>
                  <a:cs typeface="Candara"/>
                </a:rPr>
                <a:t>Higher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  <a:cs typeface="Candara"/>
                </a:rPr>
                <a:t>the better</a:t>
              </a:r>
            </a:p>
          </p:txBody>
        </p:sp>
        <p:sp>
          <p:nvSpPr>
            <p:cNvPr id="8" name="Up Arrow 7">
              <a:extLst>
                <a:ext uri="{FF2B5EF4-FFF2-40B4-BE49-F238E27FC236}">
                  <a16:creationId xmlns:a16="http://schemas.microsoft.com/office/drawing/2014/main" id="{9D3C4E78-5F0E-D64D-A364-E97108AD04BA}"/>
                </a:ext>
              </a:extLst>
            </p:cNvPr>
            <p:cNvSpPr/>
            <p:nvPr/>
          </p:nvSpPr>
          <p:spPr>
            <a:xfrm>
              <a:off x="53517" y="2256589"/>
              <a:ext cx="200139" cy="2330827"/>
            </a:xfrm>
            <a:prstGeom prst="up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2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B4D5E59-91EA-FE4A-B030-432016FFC3E2}"/>
              </a:ext>
            </a:extLst>
          </p:cNvPr>
          <p:cNvSpPr txBox="1"/>
          <p:nvPr/>
        </p:nvSpPr>
        <p:spPr>
          <a:xfrm>
            <a:off x="852234" y="5648465"/>
            <a:ext cx="7433481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</a:rPr>
              <a:t>ApproxIoT</a:t>
            </a:r>
            <a:r>
              <a:rPr lang="en-US" sz="2000" dirty="0">
                <a:solidFill>
                  <a:schemeClr val="tx1"/>
                </a:solidFill>
              </a:rPr>
              <a:t> has low overhead compared to the native execution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</a:rPr>
              <a:t>ApproxIoT</a:t>
            </a:r>
            <a:r>
              <a:rPr lang="en-US" sz="2000" dirty="0">
                <a:solidFill>
                  <a:schemeClr val="tx1"/>
                </a:solidFill>
              </a:rPr>
              <a:t> has similar throughput as SRS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6C293A-7F5A-AA49-A0E4-180C5DFBCACF}"/>
              </a:ext>
            </a:extLst>
          </p:cNvPr>
          <p:cNvSpPr/>
          <p:nvPr/>
        </p:nvSpPr>
        <p:spPr>
          <a:xfrm>
            <a:off x="6447538" y="4376408"/>
            <a:ext cx="278779" cy="230075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39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Chart bld="series"/>
        </p:bldSub>
      </p:bldGraphic>
      <p:bldP spid="9" grpId="0" build="allAtOnce" animBg="1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275166" y="1206148"/>
            <a:ext cx="85936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/>
              <a:t>ApproxIoT</a:t>
            </a:r>
            <a:r>
              <a:rPr lang="en-US" sz="2400" b="1" dirty="0"/>
              <a:t>: </a:t>
            </a:r>
            <a:r>
              <a:rPr lang="en-US" sz="2400" dirty="0"/>
              <a:t>Approximate analytics for edge computing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724995" y="2819323"/>
            <a:ext cx="8060190" cy="367479"/>
            <a:chOff x="909924" y="3249350"/>
            <a:chExt cx="7383364" cy="367479"/>
          </a:xfrm>
        </p:grpSpPr>
        <p:sp>
          <p:nvSpPr>
            <p:cNvPr id="11" name="Rounded Rectangle 10"/>
            <p:cNvSpPr/>
            <p:nvPr/>
          </p:nvSpPr>
          <p:spPr>
            <a:xfrm>
              <a:off x="909924" y="3249350"/>
              <a:ext cx="1596700" cy="367479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Adaptability</a:t>
              </a:r>
            </a:p>
          </p:txBody>
        </p:sp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2549518" y="3259046"/>
              <a:ext cx="5743770" cy="348343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/>
                <a:t>Adaptive execution based on the available resources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24994" y="3536120"/>
            <a:ext cx="8075957" cy="340111"/>
            <a:chOff x="905505" y="4057825"/>
            <a:chExt cx="7434100" cy="340111"/>
          </a:xfrm>
        </p:grpSpPr>
        <p:sp>
          <p:nvSpPr>
            <p:cNvPr id="9" name="Rounded Rectangle 8"/>
            <p:cNvSpPr/>
            <p:nvPr/>
          </p:nvSpPr>
          <p:spPr>
            <a:xfrm>
              <a:off x="905505" y="4057825"/>
              <a:ext cx="1604534" cy="34011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Hans" sz="2000" dirty="0"/>
                <a:t>Transparency</a:t>
              </a:r>
              <a:endParaRPr lang="en-US" sz="2000" dirty="0"/>
            </a:p>
          </p:txBody>
        </p:sp>
        <p:sp>
          <p:nvSpPr>
            <p:cNvPr id="10" name="Content Placeholder 2"/>
            <p:cNvSpPr txBox="1">
              <a:spLocks/>
            </p:cNvSpPr>
            <p:nvPr/>
          </p:nvSpPr>
          <p:spPr>
            <a:xfrm>
              <a:off x="2564033" y="4057825"/>
              <a:ext cx="5775572" cy="32813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/>
                <a:t>Requires no code changes and  resource management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2468063" y="4348008"/>
            <a:ext cx="4431020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Thank you!</a:t>
            </a:r>
          </a:p>
          <a:p>
            <a:pPr algn="ctr"/>
            <a:r>
              <a:rPr lang="en-US" sz="2000" dirty="0">
                <a:latin typeface="+mj-lt"/>
                <a:ea typeface="+mj-ea"/>
                <a:cs typeface="+mj-cs"/>
              </a:rPr>
              <a:t>More details on the project website:</a:t>
            </a:r>
          </a:p>
          <a:p>
            <a:pPr algn="ctr"/>
            <a:r>
              <a:rPr lang="en-GB" sz="2000" dirty="0">
                <a:solidFill>
                  <a:schemeClr val="accent5">
                    <a:lumMod val="75000"/>
                  </a:schemeClr>
                </a:solidFill>
              </a:rPr>
              <a:t>https://</a:t>
            </a:r>
            <a:r>
              <a:rPr lang="en-GB" sz="2000" dirty="0" err="1">
                <a:solidFill>
                  <a:schemeClr val="accent5">
                    <a:lumMod val="75000"/>
                  </a:schemeClr>
                </a:solidFill>
              </a:rPr>
              <a:t>ApproxIoT.github.io</a:t>
            </a:r>
            <a:r>
              <a:rPr lang="en-GB" sz="2000" dirty="0">
                <a:solidFill>
                  <a:schemeClr val="accent5">
                    <a:lumMod val="75000"/>
                  </a:schemeClr>
                </a:solidFill>
              </a:rPr>
              <a:t>/</a:t>
            </a:r>
            <a:r>
              <a:rPr lang="en-GB" sz="2000" dirty="0" err="1">
                <a:solidFill>
                  <a:schemeClr val="accent5">
                    <a:lumMod val="75000"/>
                  </a:schemeClr>
                </a:solidFill>
              </a:rPr>
              <a:t>ApproxIoT</a:t>
            </a:r>
            <a:r>
              <a:rPr lang="en-GB" sz="2000" dirty="0">
                <a:solidFill>
                  <a:schemeClr val="accent5">
                    <a:lumMod val="75000"/>
                  </a:schemeClr>
                </a:solidFill>
              </a:rPr>
              <a:t>/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24994" y="2185910"/>
            <a:ext cx="8060189" cy="354725"/>
            <a:chOff x="1535947" y="2683005"/>
            <a:chExt cx="6880503" cy="354725"/>
          </a:xfrm>
        </p:grpSpPr>
        <p:sp>
          <p:nvSpPr>
            <p:cNvPr id="14" name="Rounded Rectangle 13"/>
            <p:cNvSpPr/>
            <p:nvPr/>
          </p:nvSpPr>
          <p:spPr>
            <a:xfrm>
              <a:off x="1535947" y="2683005"/>
              <a:ext cx="1487954" cy="354725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Efficiency</a:t>
              </a:r>
            </a:p>
          </p:txBody>
        </p:sp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3065548" y="2683005"/>
              <a:ext cx="5350902" cy="348343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Hans" sz="2000" dirty="0"/>
                <a:t>Efficient c</a:t>
              </a:r>
              <a:r>
                <a:rPr lang="en-US" sz="2000" dirty="0"/>
                <a:t>omputing and bandwidth</a:t>
              </a:r>
              <a:r>
                <a:rPr lang="zh-Hans" altLang="en-US" sz="2000" dirty="0"/>
                <a:t> </a:t>
              </a:r>
              <a:r>
                <a:rPr lang="en-US" altLang="zh-Hans" sz="2000" dirty="0"/>
                <a:t>resource</a:t>
              </a:r>
              <a:r>
                <a:rPr lang="zh-Hans" altLang="en-US" sz="2000" dirty="0"/>
                <a:t> </a:t>
              </a:r>
              <a:r>
                <a:rPr lang="en-US" altLang="zh-Hans" sz="2000" dirty="0"/>
                <a:t>utilization</a:t>
              </a:r>
              <a:r>
                <a:rPr lang="zh-Hans" altLang="en-US" sz="2000" dirty="0"/>
                <a:t> </a:t>
              </a:r>
              <a:r>
                <a:rPr lang="en-US" sz="20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18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online services</a:t>
            </a:r>
          </a:p>
        </p:txBody>
      </p:sp>
      <p:cxnSp>
        <p:nvCxnSpPr>
          <p:cNvPr id="20" name="Straight Arrow Connector 19"/>
          <p:cNvCxnSpPr>
            <a:cxnSpLocks/>
          </p:cNvCxnSpPr>
          <p:nvPr/>
        </p:nvCxnSpPr>
        <p:spPr>
          <a:xfrm flipH="1">
            <a:off x="4360529" y="2565555"/>
            <a:ext cx="1" cy="20711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628650" y="1642853"/>
            <a:ext cx="1998274" cy="2556548"/>
            <a:chOff x="517674" y="3761355"/>
            <a:chExt cx="1998274" cy="2556548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7674" y="3761355"/>
              <a:ext cx="1836548" cy="1836548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535948" y="5597903"/>
              <a:ext cx="1980000" cy="72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Low latency 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8906" y="2105003"/>
            <a:ext cx="3389467" cy="456124"/>
            <a:chOff x="2451345" y="3315086"/>
            <a:chExt cx="3389467" cy="456124"/>
          </a:xfrm>
        </p:grpSpPr>
        <p:cxnSp>
          <p:nvCxnSpPr>
            <p:cNvPr id="25" name="Straight Arrow Connector 24"/>
            <p:cNvCxnSpPr/>
            <p:nvPr/>
          </p:nvCxnSpPr>
          <p:spPr>
            <a:xfrm flipV="1">
              <a:off x="2451345" y="3753973"/>
              <a:ext cx="3389467" cy="1723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3685184" y="3315086"/>
              <a:ext cx="9796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Tension</a:t>
              </a:r>
            </a:p>
          </p:txBody>
        </p:sp>
      </p:grpSp>
      <p:sp>
        <p:nvSpPr>
          <p:cNvPr id="27" name="Rectangle 26"/>
          <p:cNvSpPr/>
          <p:nvPr/>
        </p:nvSpPr>
        <p:spPr>
          <a:xfrm>
            <a:off x="2922178" y="4653910"/>
            <a:ext cx="2899271" cy="5040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Approximate computing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6239921" y="1740358"/>
            <a:ext cx="1980000" cy="2459043"/>
            <a:chOff x="6232734" y="2950441"/>
            <a:chExt cx="1980000" cy="2459043"/>
          </a:xfrm>
        </p:grpSpPr>
        <p:grpSp>
          <p:nvGrpSpPr>
            <p:cNvPr id="29" name="Group 28"/>
            <p:cNvGrpSpPr/>
            <p:nvPr/>
          </p:nvGrpSpPr>
          <p:grpSpPr>
            <a:xfrm>
              <a:off x="6232734" y="2950441"/>
              <a:ext cx="1980000" cy="2459043"/>
              <a:chOff x="6059360" y="3065026"/>
              <a:chExt cx="1980000" cy="2459043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6059360" y="4804069"/>
                <a:ext cx="1980000" cy="7200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Efficient resource</a:t>
                </a:r>
              </a:p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utilization</a:t>
                </a:r>
              </a:p>
            </p:txBody>
          </p:sp>
          <p:pic>
            <p:nvPicPr>
              <p:cNvPr id="32" name="Picture 2" descr="http://research.computing.yale.edu/sites/default/files/hpc_icon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59360" y="3065026"/>
                <a:ext cx="1962150" cy="1409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77629" y="3811301"/>
              <a:ext cx="672360" cy="672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6249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computing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845573" y="1312803"/>
            <a:ext cx="7492181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Many applications: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Approximate output is good enough!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45574" y="2321433"/>
            <a:ext cx="7492180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proportion of data is useful for this application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85D7336-DA13-244A-92D6-F7D4ED95D484}"/>
              </a:ext>
            </a:extLst>
          </p:cNvPr>
          <p:cNvGrpSpPr/>
          <p:nvPr/>
        </p:nvGrpSpPr>
        <p:grpSpPr>
          <a:xfrm>
            <a:off x="1499087" y="2876460"/>
            <a:ext cx="6249902" cy="3493907"/>
            <a:chOff x="1702966" y="2694580"/>
            <a:chExt cx="5568262" cy="358702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A244858-D8A2-1C44-91C0-82369021A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2966" y="2694580"/>
              <a:ext cx="5568262" cy="2979496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17180D5-2936-B249-A591-65562C997902}"/>
                </a:ext>
              </a:extLst>
            </p:cNvPr>
            <p:cNvSpPr txBox="1"/>
            <p:nvPr/>
          </p:nvSpPr>
          <p:spPr>
            <a:xfrm>
              <a:off x="3348700" y="5807638"/>
              <a:ext cx="2276794" cy="4739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Live taxi </a:t>
              </a:r>
              <a:r>
                <a:rPr lang="en-US" sz="2400" dirty="0" err="1"/>
                <a:t>heatmap</a:t>
              </a:r>
              <a:r>
                <a:rPr lang="en-US" sz="24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48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computing</a:t>
            </a:r>
          </a:p>
        </p:txBody>
      </p:sp>
      <p:sp>
        <p:nvSpPr>
          <p:cNvPr id="66" name="Rectangle 65"/>
          <p:cNvSpPr/>
          <p:nvPr/>
        </p:nvSpPr>
        <p:spPr>
          <a:xfrm>
            <a:off x="732244" y="1929515"/>
            <a:ext cx="7663999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Idea: </a:t>
            </a:r>
            <a:r>
              <a:rPr lang="en-US" sz="2000" dirty="0">
                <a:solidFill>
                  <a:schemeClr val="tx1"/>
                </a:solidFill>
              </a:rPr>
              <a:t>To achieve low latency, </a:t>
            </a:r>
            <a:r>
              <a:rPr lang="en-US" sz="2000" dirty="0"/>
              <a:t>compute over a sub-set of data items instead of the entire data-set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EEECB0-970A-7A41-8BB2-0900250A9F1A}"/>
              </a:ext>
            </a:extLst>
          </p:cNvPr>
          <p:cNvSpPr/>
          <p:nvPr/>
        </p:nvSpPr>
        <p:spPr>
          <a:xfrm>
            <a:off x="5308969" y="3759758"/>
            <a:ext cx="1097215" cy="85360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82D26BE4-305B-C644-97F6-3032D27D7F4B}"/>
              </a:ext>
            </a:extLst>
          </p:cNvPr>
          <p:cNvSpPr/>
          <p:nvPr/>
        </p:nvSpPr>
        <p:spPr>
          <a:xfrm>
            <a:off x="1451980" y="3869984"/>
            <a:ext cx="364375" cy="46487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Helvetica Light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76E8739-2CC0-8241-8552-BEBDE2EE54EF}"/>
              </a:ext>
            </a:extLst>
          </p:cNvPr>
          <p:cNvSpPr/>
          <p:nvPr/>
        </p:nvSpPr>
        <p:spPr>
          <a:xfrm>
            <a:off x="6644920" y="3639476"/>
            <a:ext cx="2567053" cy="74990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Approximate output </a:t>
            </a:r>
            <a:r>
              <a:rPr lang="en-US" sz="2000" dirty="0">
                <a:solidFill>
                  <a:schemeClr val="tx1"/>
                </a:solidFill>
              </a:rPr>
              <a:t>± error bound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E44D45-A89E-D54F-8EB7-459F8E9E0C3E}"/>
              </a:ext>
            </a:extLst>
          </p:cNvPr>
          <p:cNvSpPr/>
          <p:nvPr/>
        </p:nvSpPr>
        <p:spPr>
          <a:xfrm>
            <a:off x="1855833" y="3692508"/>
            <a:ext cx="1543406" cy="9949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chemeClr val="tx1"/>
                </a:solidFill>
              </a:rPr>
              <a:t>Approximate</a:t>
            </a:r>
            <a:r>
              <a:rPr lang="zh-Hans" altLang="en-US" dirty="0">
                <a:solidFill>
                  <a:schemeClr val="tx1"/>
                </a:solidFill>
              </a:rPr>
              <a:t> </a:t>
            </a:r>
            <a:r>
              <a:rPr lang="en-US" altLang="zh-Hans" dirty="0">
                <a:solidFill>
                  <a:schemeClr val="tx1"/>
                </a:solidFill>
              </a:rPr>
              <a:t>computing</a:t>
            </a:r>
          </a:p>
          <a:p>
            <a:pPr algn="ctr"/>
            <a:r>
              <a:rPr lang="en-US" altLang="zh-Hans" dirty="0">
                <a:solidFill>
                  <a:schemeClr val="tx1"/>
                </a:solidFill>
              </a:rPr>
              <a:t>(sampling)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FD8977D4-EB8A-AF43-987D-69FE6C739779}"/>
              </a:ext>
            </a:extLst>
          </p:cNvPr>
          <p:cNvSpPr/>
          <p:nvPr/>
        </p:nvSpPr>
        <p:spPr>
          <a:xfrm>
            <a:off x="3448458" y="3869984"/>
            <a:ext cx="364375" cy="46487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Helvetica Light" pitchFamily="2" charset="0"/>
            </a:endParaRP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69E24256-15CC-4C47-A5FD-1C221626A650}"/>
              </a:ext>
            </a:extLst>
          </p:cNvPr>
          <p:cNvSpPr/>
          <p:nvPr/>
        </p:nvSpPr>
        <p:spPr>
          <a:xfrm>
            <a:off x="4881769" y="3894064"/>
            <a:ext cx="364375" cy="46487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Helvetica Light" pitchFamily="2" charset="0"/>
            </a:endParaRP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77CFE791-1406-C044-BBFA-BADD80DD7ECB}"/>
              </a:ext>
            </a:extLst>
          </p:cNvPr>
          <p:cNvSpPr/>
          <p:nvPr/>
        </p:nvSpPr>
        <p:spPr>
          <a:xfrm>
            <a:off x="6469009" y="3894748"/>
            <a:ext cx="364375" cy="46487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Helvetica Light" pitchFamily="2" charset="0"/>
            </a:endParaRPr>
          </a:p>
        </p:txBody>
      </p:sp>
      <p:sp>
        <p:nvSpPr>
          <p:cNvPr id="31" name="Can 30">
            <a:extLst>
              <a:ext uri="{FF2B5EF4-FFF2-40B4-BE49-F238E27FC236}">
                <a16:creationId xmlns:a16="http://schemas.microsoft.com/office/drawing/2014/main" id="{F14D334F-7776-BA4B-9B8A-6969A61AFEAF}"/>
              </a:ext>
            </a:extLst>
          </p:cNvPr>
          <p:cNvSpPr/>
          <p:nvPr/>
        </p:nvSpPr>
        <p:spPr>
          <a:xfrm>
            <a:off x="121970" y="3517355"/>
            <a:ext cx="1270682" cy="1170130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Can 31">
            <a:extLst>
              <a:ext uri="{FF2B5EF4-FFF2-40B4-BE49-F238E27FC236}">
                <a16:creationId xmlns:a16="http://schemas.microsoft.com/office/drawing/2014/main" id="{3E56B08F-238F-CA49-A77B-6B697E5243A6}"/>
              </a:ext>
            </a:extLst>
          </p:cNvPr>
          <p:cNvSpPr/>
          <p:nvPr/>
        </p:nvSpPr>
        <p:spPr>
          <a:xfrm>
            <a:off x="3862052" y="3869984"/>
            <a:ext cx="934480" cy="513033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15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State-of-the-art system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70DB6E3-968B-8740-8426-9AA6C777EED2}"/>
              </a:ext>
            </a:extLst>
          </p:cNvPr>
          <p:cNvSpPr/>
          <p:nvPr/>
        </p:nvSpPr>
        <p:spPr>
          <a:xfrm>
            <a:off x="2597283" y="1304281"/>
            <a:ext cx="3661956" cy="5003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StreamApprox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3A51F3"/>
                </a:solidFill>
              </a:rPr>
              <a:t>[Middleware’17]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5721B77-5ADC-DC41-894F-6C7A75FCE18F}"/>
              </a:ext>
            </a:extLst>
          </p:cNvPr>
          <p:cNvGrpSpPr/>
          <p:nvPr/>
        </p:nvGrpSpPr>
        <p:grpSpPr>
          <a:xfrm>
            <a:off x="83699" y="2231222"/>
            <a:ext cx="9060301" cy="2411450"/>
            <a:chOff x="83699" y="2231222"/>
            <a:chExt cx="9060301" cy="2411450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CA61A85-7D69-B64D-BA34-9188FE167161}"/>
                </a:ext>
              </a:extLst>
            </p:cNvPr>
            <p:cNvSpPr txBox="1"/>
            <p:nvPr/>
          </p:nvSpPr>
          <p:spPr>
            <a:xfrm>
              <a:off x="6671923" y="2946349"/>
              <a:ext cx="24720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Approximate output </a:t>
              </a:r>
              <a:r>
                <a:rPr lang="en-US" sz="2000" dirty="0">
                  <a:latin typeface="Helvetica Light" pitchFamily="2" charset="0"/>
                </a:rPr>
                <a:t>± </a:t>
              </a:r>
              <a:r>
                <a:rPr lang="en-US" sz="2000" dirty="0"/>
                <a:t>error bound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B7D07D9-BA74-5440-BFDC-968542DEE333}"/>
                </a:ext>
              </a:extLst>
            </p:cNvPr>
            <p:cNvSpPr txBox="1"/>
            <p:nvPr/>
          </p:nvSpPr>
          <p:spPr>
            <a:xfrm>
              <a:off x="4229957" y="2850182"/>
              <a:ext cx="1872208" cy="101566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US" sz="2000" dirty="0"/>
            </a:p>
            <a:p>
              <a:pPr algn="ctr"/>
              <a:r>
                <a:rPr lang="en-US" sz="2000" b="1" dirty="0" err="1"/>
                <a:t>StreamApprox</a:t>
              </a:r>
              <a:endParaRPr lang="en-US" sz="2000" b="1" dirty="0"/>
            </a:p>
            <a:p>
              <a:pPr algn="ctr"/>
              <a:endParaRPr lang="en-US" sz="2000" dirty="0"/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5CEC1CF-92E3-2F42-AB71-0853C967F5A2}"/>
                </a:ext>
              </a:extLst>
            </p:cNvPr>
            <p:cNvCxnSpPr/>
            <p:nvPr/>
          </p:nvCxnSpPr>
          <p:spPr>
            <a:xfrm>
              <a:off x="6108471" y="3396177"/>
              <a:ext cx="576064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C44408B-E471-214F-8357-86AF3890C792}"/>
                </a:ext>
              </a:extLst>
            </p:cNvPr>
            <p:cNvSpPr txBox="1"/>
            <p:nvPr/>
          </p:nvSpPr>
          <p:spPr>
            <a:xfrm>
              <a:off x="1488798" y="2682307"/>
              <a:ext cx="1456368" cy="1323439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US" sz="2000" b="1" dirty="0"/>
            </a:p>
            <a:p>
              <a:pPr algn="ctr"/>
              <a:r>
                <a:rPr lang="en-US" sz="2000" b="1" dirty="0"/>
                <a:t>Stream </a:t>
              </a:r>
            </a:p>
            <a:p>
              <a:pPr algn="ctr"/>
              <a:r>
                <a:rPr lang="en-US" sz="2000" b="1" dirty="0"/>
                <a:t>aggregator</a:t>
              </a:r>
            </a:p>
            <a:p>
              <a:pPr algn="ctr"/>
              <a:endParaRPr lang="en-US" sz="2000" b="1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E3F226B-C750-2347-B357-AF24643D2E07}"/>
                </a:ext>
              </a:extLst>
            </p:cNvPr>
            <p:cNvSpPr txBox="1"/>
            <p:nvPr/>
          </p:nvSpPr>
          <p:spPr>
            <a:xfrm>
              <a:off x="83699" y="2320152"/>
              <a:ext cx="4320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S</a:t>
              </a:r>
              <a:r>
                <a:rPr lang="en-US" sz="2000" baseline="-25000" dirty="0"/>
                <a:t>1</a:t>
              </a:r>
              <a:endParaRPr lang="en-US" sz="2000" dirty="0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792A141-9609-DC4D-B420-3A64C0C6F769}"/>
                </a:ext>
              </a:extLst>
            </p:cNvPr>
            <p:cNvCxnSpPr/>
            <p:nvPr/>
          </p:nvCxnSpPr>
          <p:spPr>
            <a:xfrm>
              <a:off x="493900" y="2513914"/>
              <a:ext cx="994898" cy="3403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57E3F47-DF45-A444-ABC5-03CF9540E404}"/>
                </a:ext>
              </a:extLst>
            </p:cNvPr>
            <p:cNvSpPr txBox="1"/>
            <p:nvPr/>
          </p:nvSpPr>
          <p:spPr>
            <a:xfrm>
              <a:off x="83699" y="2900182"/>
              <a:ext cx="4320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S</a:t>
              </a:r>
              <a:r>
                <a:rPr lang="en-US" sz="2000" baseline="-25000" dirty="0"/>
                <a:t>2</a:t>
              </a:r>
              <a:endParaRPr lang="en-US" sz="20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777F391-30B6-0940-B411-35E4BE7FEA47}"/>
                </a:ext>
              </a:extLst>
            </p:cNvPr>
            <p:cNvSpPr txBox="1"/>
            <p:nvPr/>
          </p:nvSpPr>
          <p:spPr>
            <a:xfrm>
              <a:off x="83699" y="3505416"/>
              <a:ext cx="4320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S</a:t>
              </a:r>
              <a:r>
                <a:rPr lang="en-US" sz="2000" baseline="-25000" dirty="0"/>
                <a:t>n</a:t>
              </a:r>
              <a:endParaRPr lang="en-US" sz="20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F885E9C-39B8-7944-B0C9-CA8F8EDFADA2}"/>
                </a:ext>
              </a:extLst>
            </p:cNvPr>
            <p:cNvSpPr txBox="1"/>
            <p:nvPr/>
          </p:nvSpPr>
          <p:spPr>
            <a:xfrm rot="5400000">
              <a:off x="208912" y="3187781"/>
              <a:ext cx="2880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65DDD239-90C0-8E49-9432-BDA8A982942A}"/>
                </a:ext>
              </a:extLst>
            </p:cNvPr>
            <p:cNvCxnSpPr/>
            <p:nvPr/>
          </p:nvCxnSpPr>
          <p:spPr>
            <a:xfrm flipV="1">
              <a:off x="515747" y="3059426"/>
              <a:ext cx="994898" cy="2542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A51B6CC-52D7-D845-BA01-4BE8CFEE5F1E}"/>
                </a:ext>
              </a:extLst>
            </p:cNvPr>
            <p:cNvCxnSpPr/>
            <p:nvPr/>
          </p:nvCxnSpPr>
          <p:spPr>
            <a:xfrm flipV="1">
              <a:off x="515747" y="3428486"/>
              <a:ext cx="973051" cy="2615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183E7A2-D2C9-374D-B9A7-F00A7C5DA851}"/>
                </a:ext>
              </a:extLst>
            </p:cNvPr>
            <p:cNvSpPr txBox="1"/>
            <p:nvPr/>
          </p:nvSpPr>
          <p:spPr>
            <a:xfrm>
              <a:off x="2846285" y="2717425"/>
              <a:ext cx="14563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Data stream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414C33E-E930-4C45-A740-4CDB162A7987}"/>
                </a:ext>
              </a:extLst>
            </p:cNvPr>
            <p:cNvCxnSpPr/>
            <p:nvPr/>
          </p:nvCxnSpPr>
          <p:spPr>
            <a:xfrm>
              <a:off x="2945166" y="3387836"/>
              <a:ext cx="127848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B4B984F8-870F-F243-802B-9892185F3571}"/>
                </a:ext>
              </a:extLst>
            </p:cNvPr>
            <p:cNvSpPr/>
            <p:nvPr/>
          </p:nvSpPr>
          <p:spPr>
            <a:xfrm>
              <a:off x="944656" y="2231222"/>
              <a:ext cx="8100614" cy="1977101"/>
            </a:xfrm>
            <a:prstGeom prst="roundRect">
              <a:avLst/>
            </a:prstGeom>
            <a:solidFill>
              <a:schemeClr val="lt1">
                <a:alpha val="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9143B20-8765-6D40-B6BD-CB09E359E256}"/>
                </a:ext>
              </a:extLst>
            </p:cNvPr>
            <p:cNvSpPr txBox="1"/>
            <p:nvPr/>
          </p:nvSpPr>
          <p:spPr>
            <a:xfrm>
              <a:off x="3701113" y="4181007"/>
              <a:ext cx="24224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Cloud datacenter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70BB01D-884D-B946-911A-E34429062BCE}"/>
              </a:ext>
            </a:extLst>
          </p:cNvPr>
          <p:cNvSpPr txBox="1"/>
          <p:nvPr/>
        </p:nvSpPr>
        <p:spPr>
          <a:xfrm>
            <a:off x="801734" y="5144547"/>
            <a:ext cx="7224665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u="sng" dirty="0"/>
              <a:t>Limitations: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wastes bandwidth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utilizes only cloud datacenter resources </a:t>
            </a:r>
          </a:p>
        </p:txBody>
      </p:sp>
    </p:spTree>
    <p:extLst>
      <p:ext uri="{BB962C8B-B14F-4D97-AF65-F5344CB8AC3E}">
        <p14:creationId xmlns:p14="http://schemas.microsoft.com/office/powerpoint/2010/main" val="143710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uiExpand="1" build="allAtOnce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B22EF-1F5C-1244-8055-CFADC9EC2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computing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D30242A-FF87-1847-99BD-D661E21D22C4}"/>
              </a:ext>
            </a:extLst>
          </p:cNvPr>
          <p:cNvGrpSpPr/>
          <p:nvPr/>
        </p:nvGrpSpPr>
        <p:grpSpPr>
          <a:xfrm>
            <a:off x="6432130" y="2469783"/>
            <a:ext cx="2437200" cy="2163600"/>
            <a:chOff x="43434" y="862889"/>
            <a:chExt cx="2446317" cy="2446317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9EFC6FE-E26C-5E46-BEF8-913B14196B7D}"/>
                </a:ext>
              </a:extLst>
            </p:cNvPr>
            <p:cNvSpPr/>
            <p:nvPr/>
          </p:nvSpPr>
          <p:spPr>
            <a:xfrm>
              <a:off x="43434" y="862889"/>
              <a:ext cx="2446317" cy="2446317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9477E64-1609-5346-BCB3-CCC0D86106E3}"/>
                </a:ext>
              </a:extLst>
            </p:cNvPr>
            <p:cNvSpPr txBox="1"/>
            <p:nvPr/>
          </p:nvSpPr>
          <p:spPr>
            <a:xfrm>
              <a:off x="408644" y="1176768"/>
              <a:ext cx="1539835" cy="815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Cloud</a:t>
              </a:r>
            </a:p>
            <a:p>
              <a:pPr algn="ctr"/>
              <a:endParaRPr lang="en-US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FC43272-C111-8546-A3E3-C5250FF80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296" y="1722673"/>
              <a:ext cx="1538591" cy="124489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7AAAD85-972B-E043-981E-E0D871389B07}"/>
              </a:ext>
            </a:extLst>
          </p:cNvPr>
          <p:cNvGrpSpPr/>
          <p:nvPr/>
        </p:nvGrpSpPr>
        <p:grpSpPr>
          <a:xfrm>
            <a:off x="3395142" y="2469783"/>
            <a:ext cx="2437337" cy="2163600"/>
            <a:chOff x="3226190" y="2432757"/>
            <a:chExt cx="2437337" cy="216443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57C9022-AC85-1442-ABAA-68572493AA48}"/>
                </a:ext>
              </a:extLst>
            </p:cNvPr>
            <p:cNvSpPr/>
            <p:nvPr/>
          </p:nvSpPr>
          <p:spPr>
            <a:xfrm>
              <a:off x="3226190" y="2432757"/>
              <a:ext cx="2437337" cy="216443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CC4C570-57F3-034F-8503-00AC330C7766}"/>
                </a:ext>
              </a:extLst>
            </p:cNvPr>
            <p:cNvSpPr/>
            <p:nvPr/>
          </p:nvSpPr>
          <p:spPr>
            <a:xfrm>
              <a:off x="3447864" y="3213099"/>
              <a:ext cx="1140048" cy="101875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BB5B8AF-FF7A-2F4C-9489-C9C0732C0C25}"/>
                </a:ext>
              </a:extLst>
            </p:cNvPr>
            <p:cNvSpPr txBox="1"/>
            <p:nvPr/>
          </p:nvSpPr>
          <p:spPr>
            <a:xfrm>
              <a:off x="3343501" y="3329328"/>
              <a:ext cx="1390834" cy="603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Gateway</a:t>
              </a:r>
            </a:p>
            <a:p>
              <a:pPr algn="ctr"/>
              <a:endParaRPr lang="en-US" dirty="0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DB3FD08-C9DB-5E4C-82E1-76A8EFF20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7970" y="3655897"/>
              <a:ext cx="727013" cy="465384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1A1738-85EF-1344-9615-B99AEA7725A3}"/>
                </a:ext>
              </a:extLst>
            </p:cNvPr>
            <p:cNvSpPr txBox="1"/>
            <p:nvPr/>
          </p:nvSpPr>
          <p:spPr>
            <a:xfrm>
              <a:off x="3422450" y="2549047"/>
              <a:ext cx="2006611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Edge node</a:t>
              </a:r>
            </a:p>
            <a:p>
              <a:pPr algn="ctr"/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Local processing</a:t>
              </a:r>
            </a:p>
            <a:p>
              <a:pPr algn="ctr"/>
              <a:endParaRPr lang="en-US" dirty="0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C4D25A6-BE48-5A4A-8505-E799C1351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4624558" y="3329217"/>
              <a:ext cx="818742" cy="731634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C93A0E3-772A-1346-AD05-510A11B76240}"/>
              </a:ext>
            </a:extLst>
          </p:cNvPr>
          <p:cNvGrpSpPr/>
          <p:nvPr/>
        </p:nvGrpSpPr>
        <p:grpSpPr>
          <a:xfrm>
            <a:off x="290244" y="2471613"/>
            <a:ext cx="2437200" cy="2163600"/>
            <a:chOff x="5731927" y="1408730"/>
            <a:chExt cx="2446317" cy="2446317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BDBBCB5-BF3B-6447-B568-09DDA253997F}"/>
                </a:ext>
              </a:extLst>
            </p:cNvPr>
            <p:cNvSpPr/>
            <p:nvPr/>
          </p:nvSpPr>
          <p:spPr>
            <a:xfrm>
              <a:off x="5731927" y="1408730"/>
              <a:ext cx="2446317" cy="2446317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7DAFEEF-8F19-F143-8D05-518247402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88007" y="2281329"/>
              <a:ext cx="1454012" cy="1337691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448269B-E577-5A4A-827F-B1786FDD0B9F}"/>
                </a:ext>
              </a:extLst>
            </p:cNvPr>
            <p:cNvSpPr txBox="1"/>
            <p:nvPr/>
          </p:nvSpPr>
          <p:spPr>
            <a:xfrm>
              <a:off x="6145095" y="1483716"/>
              <a:ext cx="1539835" cy="12230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Source of data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6F4BD253-1384-1D4A-A049-B7BC5223B682}"/>
              </a:ext>
            </a:extLst>
          </p:cNvPr>
          <p:cNvSpPr txBox="1"/>
          <p:nvPr/>
        </p:nvSpPr>
        <p:spPr>
          <a:xfrm>
            <a:off x="1031185" y="1295704"/>
            <a:ext cx="6949997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Allows data to be processed at the edge </a:t>
            </a:r>
          </a:p>
          <a:p>
            <a:pPr algn="ctr"/>
            <a:r>
              <a:rPr lang="en-US" sz="2400" dirty="0"/>
              <a:t>node before it’s sent to the cloud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5DC8B288-4F6B-6F49-90F8-EBB2B9406DBF}"/>
              </a:ext>
            </a:extLst>
          </p:cNvPr>
          <p:cNvSpPr/>
          <p:nvPr/>
        </p:nvSpPr>
        <p:spPr>
          <a:xfrm rot="9157385">
            <a:off x="2883186" y="4634072"/>
            <a:ext cx="483551" cy="306755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41A83C0-9FC1-A044-9281-9D44B4E44562}"/>
              </a:ext>
            </a:extLst>
          </p:cNvPr>
          <p:cNvCxnSpPr>
            <a:stCxn id="21" idx="6"/>
            <a:endCxn id="22" idx="2"/>
          </p:cNvCxnSpPr>
          <p:nvPr/>
        </p:nvCxnSpPr>
        <p:spPr>
          <a:xfrm flipV="1">
            <a:off x="2727444" y="3551583"/>
            <a:ext cx="667698" cy="183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C04E4C2-8131-D840-AD89-840F3379A09A}"/>
              </a:ext>
            </a:extLst>
          </p:cNvPr>
          <p:cNvCxnSpPr>
            <a:cxnSpLocks/>
            <a:stCxn id="22" idx="6"/>
            <a:endCxn id="20" idx="2"/>
          </p:cNvCxnSpPr>
          <p:nvPr/>
        </p:nvCxnSpPr>
        <p:spPr>
          <a:xfrm>
            <a:off x="5832479" y="3551583"/>
            <a:ext cx="599651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6239C97-E79E-1E42-AA41-73FE84356FD7}"/>
              </a:ext>
            </a:extLst>
          </p:cNvPr>
          <p:cNvSpPr txBox="1"/>
          <p:nvPr/>
        </p:nvSpPr>
        <p:spPr>
          <a:xfrm>
            <a:off x="628650" y="5034828"/>
            <a:ext cx="7224665" cy="1200329"/>
          </a:xfrm>
          <a:prstGeom prst="rect">
            <a:avLst/>
          </a:prstGeom>
          <a:solidFill>
            <a:schemeClr val="accent2">
              <a:lumMod val="40000"/>
              <a:lumOff val="60000"/>
              <a:alpha val="0"/>
            </a:schemeClr>
          </a:solidFill>
          <a:ln>
            <a:solidFill>
              <a:schemeClr val="accent2">
                <a:alpha val="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/>
            </a:lvl1pPr>
          </a:lstStyle>
          <a:p>
            <a:pPr algn="l"/>
            <a:r>
              <a:rPr lang="en-US" sz="2400" b="1" u="sng" dirty="0"/>
              <a:t>Opportunities: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Providing more computing  resources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Saving bandwidth</a:t>
            </a:r>
          </a:p>
        </p:txBody>
      </p:sp>
    </p:spTree>
    <p:extLst>
      <p:ext uri="{BB962C8B-B14F-4D97-AF65-F5344CB8AC3E}">
        <p14:creationId xmlns:p14="http://schemas.microsoft.com/office/powerpoint/2010/main" val="46492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94070-A920-A441-A45D-CA787BC07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infrastructure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C529D2C-FAFC-5C49-B1A4-E6A664CDAE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4330" y="1140816"/>
            <a:ext cx="4034790" cy="343755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D59E24-3AA3-7547-911C-A2F1C61DE7F7}"/>
              </a:ext>
            </a:extLst>
          </p:cNvPr>
          <p:cNvSpPr txBox="1"/>
          <p:nvPr/>
        </p:nvSpPr>
        <p:spPr>
          <a:xfrm>
            <a:off x="120929" y="5998328"/>
            <a:ext cx="515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peering.google.com</a:t>
            </a:r>
            <a:r>
              <a:rPr lang="en-US" dirty="0">
                <a:hlinkClick r:id="rId4"/>
              </a:rPr>
              <a:t>/#/infrastructure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36B21E-0499-524C-85A9-704351DC8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331" y="4294282"/>
            <a:ext cx="4691982" cy="170404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D064B7B-049D-774C-8926-A67DDC599E5B}"/>
              </a:ext>
            </a:extLst>
          </p:cNvPr>
          <p:cNvGrpSpPr/>
          <p:nvPr/>
        </p:nvGrpSpPr>
        <p:grpSpPr>
          <a:xfrm>
            <a:off x="5142107" y="1594442"/>
            <a:ext cx="3945504" cy="991569"/>
            <a:chOff x="5046312" y="1587314"/>
            <a:chExt cx="3945504" cy="99156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C0368BE-85CA-4549-B435-36BC08ED1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46312" y="1587314"/>
              <a:ext cx="1983138" cy="99156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FADA735-BFB4-BB41-833E-05F5871DFCFE}"/>
                </a:ext>
              </a:extLst>
            </p:cNvPr>
            <p:cNvSpPr txBox="1"/>
            <p:nvPr/>
          </p:nvSpPr>
          <p:spPr>
            <a:xfrm>
              <a:off x="7173690" y="1907571"/>
              <a:ext cx="18181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Azure </a:t>
              </a:r>
              <a:r>
                <a:rPr lang="en-US" sz="2000" dirty="0" err="1"/>
                <a:t>IoT</a:t>
              </a:r>
              <a:r>
                <a:rPr lang="en-US" sz="2000" dirty="0"/>
                <a:t> edge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87FB6F-342C-5D4F-8581-CF69484664A5}"/>
              </a:ext>
            </a:extLst>
          </p:cNvPr>
          <p:cNvGrpSpPr/>
          <p:nvPr/>
        </p:nvGrpSpPr>
        <p:grpSpPr>
          <a:xfrm>
            <a:off x="5142107" y="3244648"/>
            <a:ext cx="3598550" cy="834223"/>
            <a:chOff x="5046312" y="3354189"/>
            <a:chExt cx="3598550" cy="83422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957EC5F-089C-4E46-8EE0-F8B4F02C4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46312" y="3354189"/>
              <a:ext cx="1983138" cy="83422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AF1CF7-8E8E-F243-9DE2-9FDF6DF79D60}"/>
                </a:ext>
              </a:extLst>
            </p:cNvPr>
            <p:cNvSpPr txBox="1"/>
            <p:nvPr/>
          </p:nvSpPr>
          <p:spPr>
            <a:xfrm>
              <a:off x="7173690" y="3571245"/>
              <a:ext cx="14711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Watson </a:t>
              </a:r>
              <a:r>
                <a:rPr lang="en-US" sz="2000" dirty="0" err="1"/>
                <a:t>IoT</a:t>
              </a:r>
              <a:endParaRPr lang="en-US" sz="2000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62BB321A-1565-DA42-A3A7-691EEAD863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090" y="1140607"/>
            <a:ext cx="1454479" cy="49997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91B69CC-30BE-2842-B879-0DE94A68C71A}"/>
              </a:ext>
            </a:extLst>
          </p:cNvPr>
          <p:cNvGrpSpPr/>
          <p:nvPr/>
        </p:nvGrpSpPr>
        <p:grpSpPr>
          <a:xfrm>
            <a:off x="5142107" y="5001738"/>
            <a:ext cx="3225051" cy="813005"/>
            <a:chOff x="5046312" y="4956957"/>
            <a:chExt cx="3225051" cy="81300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9013C06-4FB4-2A4C-8885-0CC68D5B2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46312" y="4956957"/>
              <a:ext cx="1983138" cy="81300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B2F1E60-4199-9743-BBDD-7904E8DF3E1C}"/>
                </a:ext>
              </a:extLst>
            </p:cNvPr>
            <p:cNvSpPr txBox="1"/>
            <p:nvPr/>
          </p:nvSpPr>
          <p:spPr>
            <a:xfrm>
              <a:off x="7173690" y="4963718"/>
              <a:ext cx="10976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AWS </a:t>
              </a:r>
              <a:r>
                <a:rPr lang="en-US" sz="2000" dirty="0" err="1"/>
                <a:t>IoT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43030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7273-84F4-B14A-8712-FE3EB0123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E98B7-539A-F949-8BF9-604F16805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37563"/>
            <a:ext cx="8809818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build a stream analytics system</a:t>
            </a:r>
          </a:p>
          <a:p>
            <a:pPr lvl="1"/>
            <a:r>
              <a:rPr lang="en-US" dirty="0"/>
              <a:t>By utilizing the cloud and edge computing resources</a:t>
            </a:r>
          </a:p>
          <a:p>
            <a:pPr lvl="1"/>
            <a:r>
              <a:rPr lang="en-US" dirty="0"/>
              <a:t>By leveraging approximate computing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Design goals</a:t>
            </a:r>
          </a:p>
          <a:p>
            <a:pPr lvl="1"/>
            <a:r>
              <a:rPr lang="en-US" u="sng" dirty="0"/>
              <a:t>Efficiency</a:t>
            </a:r>
            <a:r>
              <a:rPr lang="en-US" dirty="0"/>
              <a:t>: Efficient utilization of computing resources</a:t>
            </a:r>
          </a:p>
          <a:p>
            <a:pPr lvl="1"/>
            <a:r>
              <a:rPr lang="en-US" u="sng" dirty="0"/>
              <a:t>Adaptability</a:t>
            </a:r>
            <a:r>
              <a:rPr lang="en-US" dirty="0"/>
              <a:t>: Adaptive execution based on the available resources</a:t>
            </a:r>
          </a:p>
          <a:p>
            <a:pPr lvl="1"/>
            <a:r>
              <a:rPr lang="en-US" altLang="zh-Hans" u="sng" dirty="0"/>
              <a:t>Transparency</a:t>
            </a:r>
            <a:r>
              <a:rPr lang="en-US" altLang="zh-Hans" dirty="0"/>
              <a:t>: N</a:t>
            </a:r>
            <a:r>
              <a:rPr lang="en-US" dirty="0"/>
              <a:t>o code change require</a:t>
            </a:r>
            <a:r>
              <a:rPr lang="en-US" altLang="zh-Hans" dirty="0"/>
              <a:t>d</a:t>
            </a:r>
            <a:r>
              <a:rPr lang="en-US" dirty="0"/>
              <a:t> and resource management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35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ndara">
      <a:majorFont>
        <a:latin typeface="Candara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67755</TotalTime>
  <Words>837</Words>
  <Application>Microsoft Macintosh PowerPoint</Application>
  <PresentationFormat>On-screen Show (4:3)</PresentationFormat>
  <Paragraphs>280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DengXian</vt:lpstr>
      <vt:lpstr>华文楷体</vt:lpstr>
      <vt:lpstr>Arial</vt:lpstr>
      <vt:lpstr>Calibri</vt:lpstr>
      <vt:lpstr>Cambria Math</vt:lpstr>
      <vt:lpstr>Candara</vt:lpstr>
      <vt:lpstr>Helvetica Light</vt:lpstr>
      <vt:lpstr>Helvetica Neue</vt:lpstr>
      <vt:lpstr>Office Theme</vt:lpstr>
      <vt:lpstr>ApproxIoT  Approximate Analytics  for Edge Computing  https://ApproxIoT.github.io/ApproxIoT/ </vt:lpstr>
      <vt:lpstr>Modern online services</vt:lpstr>
      <vt:lpstr>Modern online services</vt:lpstr>
      <vt:lpstr>Approximate computing</vt:lpstr>
      <vt:lpstr>Approximate computing</vt:lpstr>
      <vt:lpstr>State-of-the-art system</vt:lpstr>
      <vt:lpstr>Edge computing</vt:lpstr>
      <vt:lpstr>Edge infrastructure</vt:lpstr>
      <vt:lpstr>Problem statement</vt:lpstr>
      <vt:lpstr>Outline</vt:lpstr>
      <vt:lpstr>ApproxIoT: Overview</vt:lpstr>
      <vt:lpstr>Naïve algorithm</vt:lpstr>
      <vt:lpstr>Background: Stratified sampling</vt:lpstr>
      <vt:lpstr>Background: Reservoir sampling</vt:lpstr>
      <vt:lpstr>ApproxIoT sampling algorithm</vt:lpstr>
      <vt:lpstr>WHS on edge nodes</vt:lpstr>
      <vt:lpstr>ApproxIoT in the cloud</vt:lpstr>
      <vt:lpstr>Outline</vt:lpstr>
      <vt:lpstr>Implementation</vt:lpstr>
      <vt:lpstr>Experimental setup</vt:lpstr>
      <vt:lpstr>Accuracy vs. sample size</vt:lpstr>
      <vt:lpstr>Throughput vs. sample size</vt:lpstr>
      <vt:lpstr>Conclusion</vt:lpstr>
    </vt:vector>
  </TitlesOfParts>
  <Manager/>
  <Company/>
  <LinksUpToDate>false</LinksUpToDate>
  <SharedDoc>false</SharedDoc>
  <HyperlinkBase/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Le Quoc Do</dc:creator>
  <cp:keywords/>
  <dc:description/>
  <cp:lastModifiedBy>Microsoft Office User</cp:lastModifiedBy>
  <cp:revision>1865</cp:revision>
  <cp:lastPrinted>2018-06-27T10:17:44Z</cp:lastPrinted>
  <dcterms:created xsi:type="dcterms:W3CDTF">2017-01-03T14:08:55Z</dcterms:created>
  <dcterms:modified xsi:type="dcterms:W3CDTF">2018-07-04T12:28:50Z</dcterms:modified>
  <cp:category/>
</cp:coreProperties>
</file>